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26" roundtripDataSignature="AMtx7mjy4fhmy6656du2TWTf1A9t05M9C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6.xml"/><Relationship Id="rId22" Type="http://schemas.openxmlformats.org/officeDocument/2006/relationships/slide" Target="slides/slide18.xml"/><Relationship Id="rId21" Type="http://schemas.openxmlformats.org/officeDocument/2006/relationships/slide" Target="slides/slide17.xml"/><Relationship Id="rId24" Type="http://schemas.openxmlformats.org/officeDocument/2006/relationships/slide" Target="slides/slide20.xml"/><Relationship Id="rId23" Type="http://schemas.openxmlformats.org/officeDocument/2006/relationships/slide" Target="slides/slide19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26" Type="http://customschemas.google.com/relationships/presentationmetadata" Target="metadata"/><Relationship Id="rId25" Type="http://schemas.openxmlformats.org/officeDocument/2006/relationships/slide" Target="slides/slide2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19" Type="http://schemas.openxmlformats.org/officeDocument/2006/relationships/slide" Target="slides/slide15.xml"/><Relationship Id="rId18" Type="http://schemas.openxmlformats.org/officeDocument/2006/relationships/slide" Target="slides/slide1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3" name="Google Shape;183;p10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8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p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0" name="Google Shape;200;p1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6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p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8" name="Google Shape;208;p1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2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Google Shape;223;p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4" name="Google Shape;224;p1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0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Google Shape;231;p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2" name="Google Shape;232;p1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7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Google Shape;248;p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9" name="Google Shape;249;p1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5" name="Shape 2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Google Shape;256;p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7" name="Google Shape;257;p1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6" name="Shape 2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Google Shape;267;p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8" name="Google Shape;268;p1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95" name="Shape 2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" name="Google Shape;296;p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7" name="Google Shape;297;p1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12" name="Shape 3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" name="Google Shape;313;p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4" name="Google Shape;314;p1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1" name="Google Shape;91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23" name="Shape 3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" name="Google Shape;324;g1393ae94f44_0_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5" name="Google Shape;325;g1393ae94f44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29" name="Shape 3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" name="Google Shape;330;p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1" name="Google Shape;331;p20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8" name="Google Shape;108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1" name="Google Shape;121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0" name="Google Shape;130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9" name="Google Shape;139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8" name="Google Shape;148;p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6" name="Google Shape;156;p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5" name="Google Shape;175;p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2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22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4" name="Google Shape;14;p2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2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2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3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31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3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3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3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32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32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3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3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3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2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23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2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2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2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24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24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2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2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2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2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25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" name="Google Shape;32;p25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" name="Google Shape;33;p2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2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2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26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26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9" name="Google Shape;39;p26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26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1" name="Google Shape;41;p26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2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2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2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2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2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2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2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2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2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2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29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29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29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8" name="Google Shape;58;p2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2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2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30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30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30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5" name="Google Shape;65;p3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3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3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21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2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2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2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6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1.jp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4.jp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2.jp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3.jpg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/>
          <p:nvPr/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5" name="Google Shape;85;p1"/>
          <p:cNvSpPr/>
          <p:nvPr/>
        </p:nvSpPr>
        <p:spPr>
          <a:xfrm>
            <a:off x="1310784" y="0"/>
            <a:ext cx="9570431" cy="6858000"/>
          </a:xfrm>
          <a:custGeom>
            <a:rect b="b" l="l" r="r" t="t"/>
            <a:pathLst>
              <a:path extrusionOk="0" h="5150263" w="7187261">
                <a:moveTo>
                  <a:pt x="7178288" y="2604802"/>
                </a:moveTo>
                <a:cubicBezTo>
                  <a:pt x="7168763" y="2513076"/>
                  <a:pt x="7174478" y="2420684"/>
                  <a:pt x="7169335" y="2328577"/>
                </a:cubicBezTo>
                <a:cubicBezTo>
                  <a:pt x="7156952" y="2102882"/>
                  <a:pt x="7120586" y="1879149"/>
                  <a:pt x="7060845" y="1661160"/>
                </a:cubicBezTo>
                <a:cubicBezTo>
                  <a:pt x="6910588" y="1121007"/>
                  <a:pt x="6617428" y="631374"/>
                  <a:pt x="6212263" y="243840"/>
                </a:cubicBezTo>
                <a:cubicBezTo>
                  <a:pt x="6126538" y="162496"/>
                  <a:pt x="6040813" y="80201"/>
                  <a:pt x="5953564" y="0"/>
                </a:cubicBezTo>
                <a:lnTo>
                  <a:pt x="1408615" y="0"/>
                </a:lnTo>
                <a:cubicBezTo>
                  <a:pt x="1180967" y="200316"/>
                  <a:pt x="978332" y="427387"/>
                  <a:pt x="805111" y="676275"/>
                </a:cubicBezTo>
                <a:cubicBezTo>
                  <a:pt x="481261" y="1136523"/>
                  <a:pt x="252089" y="1640872"/>
                  <a:pt x="104928" y="2183035"/>
                </a:cubicBezTo>
                <a:cubicBezTo>
                  <a:pt x="85878" y="2254853"/>
                  <a:pt x="69495" y="2327720"/>
                  <a:pt x="51588" y="2400014"/>
                </a:cubicBezTo>
                <a:cubicBezTo>
                  <a:pt x="49683" y="2407634"/>
                  <a:pt x="51588" y="2416969"/>
                  <a:pt x="41301" y="2424208"/>
                </a:cubicBezTo>
                <a:cubicBezTo>
                  <a:pt x="45900" y="2225469"/>
                  <a:pt x="72186" y="2027834"/>
                  <a:pt x="119692" y="1834801"/>
                </a:cubicBezTo>
                <a:cubicBezTo>
                  <a:pt x="247993" y="1310926"/>
                  <a:pt x="506121" y="857726"/>
                  <a:pt x="870071" y="462248"/>
                </a:cubicBezTo>
                <a:cubicBezTo>
                  <a:pt x="1027729" y="291823"/>
                  <a:pt x="1201617" y="137169"/>
                  <a:pt x="1389279" y="476"/>
                </a:cubicBezTo>
                <a:lnTo>
                  <a:pt x="1320223" y="476"/>
                </a:lnTo>
                <a:cubicBezTo>
                  <a:pt x="960844" y="274320"/>
                  <a:pt x="656330" y="599123"/>
                  <a:pt x="423158" y="989743"/>
                </a:cubicBezTo>
                <a:cubicBezTo>
                  <a:pt x="215608" y="1337596"/>
                  <a:pt x="80258" y="1711357"/>
                  <a:pt x="25585" y="2113693"/>
                </a:cubicBezTo>
                <a:cubicBezTo>
                  <a:pt x="-2705" y="2316480"/>
                  <a:pt x="-2228" y="2521077"/>
                  <a:pt x="2344" y="2725865"/>
                </a:cubicBezTo>
                <a:cubicBezTo>
                  <a:pt x="14155" y="3261932"/>
                  <a:pt x="170650" y="3754565"/>
                  <a:pt x="447256" y="4210717"/>
                </a:cubicBezTo>
                <a:cubicBezTo>
                  <a:pt x="629851" y="4511612"/>
                  <a:pt x="866356" y="4767167"/>
                  <a:pt x="1138962" y="4988910"/>
                </a:cubicBezTo>
                <a:cubicBezTo>
                  <a:pt x="1207161" y="5044345"/>
                  <a:pt x="1277008" y="5096990"/>
                  <a:pt x="1348512" y="5146834"/>
                </a:cubicBezTo>
                <a:lnTo>
                  <a:pt x="1422712" y="5146834"/>
                </a:lnTo>
                <a:cubicBezTo>
                  <a:pt x="1043426" y="4892802"/>
                  <a:pt x="724720" y="4577334"/>
                  <a:pt x="480594" y="4187952"/>
                </a:cubicBezTo>
                <a:cubicBezTo>
                  <a:pt x="452019" y="4141851"/>
                  <a:pt x="423444" y="4095179"/>
                  <a:pt x="398679" y="4046125"/>
                </a:cubicBezTo>
                <a:cubicBezTo>
                  <a:pt x="407442" y="4043267"/>
                  <a:pt x="409156" y="4048982"/>
                  <a:pt x="411823" y="4053078"/>
                </a:cubicBezTo>
                <a:cubicBezTo>
                  <a:pt x="683572" y="4484656"/>
                  <a:pt x="1033139" y="4842701"/>
                  <a:pt x="1439380" y="5147405"/>
                </a:cubicBezTo>
                <a:lnTo>
                  <a:pt x="5710010" y="5150263"/>
                </a:lnTo>
                <a:cubicBezTo>
                  <a:pt x="5810594" y="5075482"/>
                  <a:pt x="5907272" y="4995587"/>
                  <a:pt x="5999665" y="4910900"/>
                </a:cubicBezTo>
                <a:cubicBezTo>
                  <a:pt x="6418765" y="4526661"/>
                  <a:pt x="6746901" y="4078129"/>
                  <a:pt x="6954165" y="3545777"/>
                </a:cubicBezTo>
                <a:cubicBezTo>
                  <a:pt x="7048234" y="3306175"/>
                  <a:pt x="7109956" y="3055115"/>
                  <a:pt x="7137712" y="2799207"/>
                </a:cubicBezTo>
                <a:cubicBezTo>
                  <a:pt x="7139236" y="2784920"/>
                  <a:pt x="7141046" y="2770632"/>
                  <a:pt x="7142951" y="2754535"/>
                </a:cubicBezTo>
                <a:cubicBezTo>
                  <a:pt x="7151714" y="2760440"/>
                  <a:pt x="7149237" y="2768441"/>
                  <a:pt x="7149428" y="2774823"/>
                </a:cubicBezTo>
                <a:cubicBezTo>
                  <a:pt x="7156743" y="3007967"/>
                  <a:pt x="7128777" y="3240881"/>
                  <a:pt x="7066465" y="3465672"/>
                </a:cubicBezTo>
                <a:cubicBezTo>
                  <a:pt x="6952165" y="3878580"/>
                  <a:pt x="6737948" y="4235863"/>
                  <a:pt x="6452578" y="4552760"/>
                </a:cubicBezTo>
                <a:cubicBezTo>
                  <a:pt x="6244553" y="4783836"/>
                  <a:pt x="6008809" y="4980242"/>
                  <a:pt x="5752110" y="5150263"/>
                </a:cubicBezTo>
                <a:lnTo>
                  <a:pt x="5827643" y="5150263"/>
                </a:lnTo>
                <a:cubicBezTo>
                  <a:pt x="6136539" y="4938904"/>
                  <a:pt x="6412192" y="4689348"/>
                  <a:pt x="6642793" y="4389406"/>
                </a:cubicBezTo>
                <a:cubicBezTo>
                  <a:pt x="6851295" y="4118324"/>
                  <a:pt x="7009125" y="3820859"/>
                  <a:pt x="7102469" y="3490817"/>
                </a:cubicBezTo>
                <a:cubicBezTo>
                  <a:pt x="7148646" y="3327473"/>
                  <a:pt x="7177069" y="3159624"/>
                  <a:pt x="7187242" y="2990183"/>
                </a:cubicBezTo>
                <a:cubicBezTo>
                  <a:pt x="7187623" y="2984087"/>
                  <a:pt x="7182384" y="2642330"/>
                  <a:pt x="7178288" y="2604802"/>
                </a:cubicBezTo>
                <a:close/>
                <a:moveTo>
                  <a:pt x="6342565" y="441389"/>
                </a:moveTo>
                <a:cubicBezTo>
                  <a:pt x="6829797" y="986533"/>
                  <a:pt x="7091135" y="1624422"/>
                  <a:pt x="7126567" y="2355056"/>
                </a:cubicBezTo>
                <a:cubicBezTo>
                  <a:pt x="7001123" y="1661827"/>
                  <a:pt x="6756426" y="1017365"/>
                  <a:pt x="6342565" y="441389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6" name="Google Shape;86;p1"/>
          <p:cNvSpPr txBox="1"/>
          <p:nvPr>
            <p:ph type="ctrTitle"/>
          </p:nvPr>
        </p:nvSpPr>
        <p:spPr>
          <a:xfrm>
            <a:off x="2558716" y="955309"/>
            <a:ext cx="7074568" cy="289897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600"/>
              <a:buFont typeface="Calibri"/>
              <a:buNone/>
            </a:pPr>
            <a:r>
              <a:rPr lang="en-GB" sz="5600">
                <a:solidFill>
                  <a:srgbClr val="FFFFFF"/>
                </a:solidFill>
              </a:rPr>
              <a:t>Year 2 Parent </a:t>
            </a:r>
            <a:br>
              <a:rPr lang="en-GB" sz="5600">
                <a:solidFill>
                  <a:srgbClr val="FFFFFF"/>
                </a:solidFill>
              </a:rPr>
            </a:br>
            <a:r>
              <a:rPr lang="en-GB" sz="5600">
                <a:solidFill>
                  <a:srgbClr val="FFFFFF"/>
                </a:solidFill>
              </a:rPr>
              <a:t>Curriculum Information </a:t>
            </a:r>
            <a:br>
              <a:rPr lang="en-GB" sz="5600">
                <a:solidFill>
                  <a:srgbClr val="FFFFFF"/>
                </a:solidFill>
              </a:rPr>
            </a:br>
            <a:r>
              <a:rPr lang="en-GB" sz="5600">
                <a:solidFill>
                  <a:srgbClr val="FFFFFF"/>
                </a:solidFill>
              </a:rPr>
              <a:t>Presentation</a:t>
            </a:r>
            <a:endParaRPr sz="5600">
              <a:solidFill>
                <a:srgbClr val="FFFFFF"/>
              </a:solidFill>
            </a:endParaRPr>
          </a:p>
        </p:txBody>
      </p:sp>
      <p:sp>
        <p:nvSpPr>
          <p:cNvPr id="87" name="Google Shape;87;p1"/>
          <p:cNvSpPr txBox="1"/>
          <p:nvPr>
            <p:ph idx="1" type="subTitle"/>
          </p:nvPr>
        </p:nvSpPr>
        <p:spPr>
          <a:xfrm>
            <a:off x="2634916" y="4533813"/>
            <a:ext cx="6930189" cy="9384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88" name="Google Shape;88;p1"/>
          <p:cNvSpPr/>
          <p:nvPr/>
        </p:nvSpPr>
        <p:spPr>
          <a:xfrm>
            <a:off x="3974206" y="4173498"/>
            <a:ext cx="4243589" cy="18288"/>
          </a:xfrm>
          <a:custGeom>
            <a:rect b="b" l="l" r="r" t="t"/>
            <a:pathLst>
              <a:path extrusionOk="0" fill="none" h="18288" w="4243589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3987" y="7429"/>
                  <a:pt x="4243569" y="10822"/>
                  <a:pt x="4243589" y="18288"/>
                </a:cubicBezTo>
                <a:cubicBezTo>
                  <a:pt x="4112949" y="-2855"/>
                  <a:pt x="3928037" y="1831"/>
                  <a:pt x="3637362" y="18288"/>
                </a:cubicBezTo>
                <a:cubicBezTo>
                  <a:pt x="3346687" y="34745"/>
                  <a:pt x="3254446" y="26669"/>
                  <a:pt x="3116007" y="18288"/>
                </a:cubicBezTo>
                <a:cubicBezTo>
                  <a:pt x="2977569" y="9907"/>
                  <a:pt x="2620228" y="28873"/>
                  <a:pt x="2424908" y="18288"/>
                </a:cubicBezTo>
                <a:cubicBezTo>
                  <a:pt x="2229588" y="7703"/>
                  <a:pt x="2088287" y="-3854"/>
                  <a:pt x="1861117" y="18288"/>
                </a:cubicBezTo>
                <a:cubicBezTo>
                  <a:pt x="1633947" y="40430"/>
                  <a:pt x="1502447" y="-871"/>
                  <a:pt x="1382198" y="18288"/>
                </a:cubicBezTo>
                <a:cubicBezTo>
                  <a:pt x="1261949" y="37447"/>
                  <a:pt x="1045440" y="28353"/>
                  <a:pt x="733535" y="18288"/>
                </a:cubicBezTo>
                <a:cubicBezTo>
                  <a:pt x="421630" y="8223"/>
                  <a:pt x="341257" y="-18359"/>
                  <a:pt x="0" y="18288"/>
                </a:cubicBezTo>
                <a:cubicBezTo>
                  <a:pt x="-591" y="13205"/>
                  <a:pt x="-663" y="6329"/>
                  <a:pt x="0" y="0"/>
                </a:cubicBezTo>
                <a:close/>
              </a:path>
              <a:path extrusionOk="0" h="18288" w="4243589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2703" y="5429"/>
                  <a:pt x="4244410" y="14046"/>
                  <a:pt x="4243589" y="18288"/>
                </a:cubicBezTo>
                <a:cubicBezTo>
                  <a:pt x="4130424" y="-1240"/>
                  <a:pt x="3932803" y="42249"/>
                  <a:pt x="3722234" y="18288"/>
                </a:cubicBezTo>
                <a:cubicBezTo>
                  <a:pt x="3511665" y="-5673"/>
                  <a:pt x="3269903" y="45994"/>
                  <a:pt x="3116007" y="18288"/>
                </a:cubicBezTo>
                <a:cubicBezTo>
                  <a:pt x="2962111" y="-9418"/>
                  <a:pt x="2744280" y="23224"/>
                  <a:pt x="2509780" y="18288"/>
                </a:cubicBezTo>
                <a:cubicBezTo>
                  <a:pt x="2275280" y="13352"/>
                  <a:pt x="2066059" y="43664"/>
                  <a:pt x="1945989" y="18288"/>
                </a:cubicBezTo>
                <a:cubicBezTo>
                  <a:pt x="1825919" y="-7088"/>
                  <a:pt x="1407329" y="12616"/>
                  <a:pt x="1254890" y="18288"/>
                </a:cubicBezTo>
                <a:cubicBezTo>
                  <a:pt x="1102451" y="23960"/>
                  <a:pt x="837950" y="31673"/>
                  <a:pt x="563791" y="18288"/>
                </a:cubicBezTo>
                <a:cubicBezTo>
                  <a:pt x="289632" y="4903"/>
                  <a:pt x="132768" y="7105"/>
                  <a:pt x="0" y="18288"/>
                </a:cubicBezTo>
                <a:cubicBezTo>
                  <a:pt x="668" y="13665"/>
                  <a:pt x="578" y="5675"/>
                  <a:pt x="0" y="0"/>
                </a:cubicBezTo>
                <a:close/>
              </a:path>
            </a:pathLst>
          </a:custGeom>
          <a:solidFill>
            <a:srgbClr val="FFFFFF"/>
          </a:solidFill>
          <a:ln cap="rnd" cmpd="sng" w="41275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84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p10"/>
          <p:cNvSpPr/>
          <p:nvPr/>
        </p:nvSpPr>
        <p:spPr>
          <a:xfrm>
            <a:off x="-1" y="0"/>
            <a:ext cx="509320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6" name="Google Shape;186;p10"/>
          <p:cNvSpPr txBox="1"/>
          <p:nvPr>
            <p:ph type="title"/>
          </p:nvPr>
        </p:nvSpPr>
        <p:spPr>
          <a:xfrm>
            <a:off x="524741" y="620392"/>
            <a:ext cx="3808268" cy="55046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Calibri"/>
              <a:buNone/>
            </a:pPr>
            <a:r>
              <a:rPr lang="en-GB" sz="6000">
                <a:solidFill>
                  <a:schemeClr val="lt1"/>
                </a:solidFill>
              </a:rPr>
              <a:t>Maths</a:t>
            </a:r>
            <a:endParaRPr sz="6000">
              <a:solidFill>
                <a:schemeClr val="lt1"/>
              </a:solidFill>
            </a:endParaRPr>
          </a:p>
        </p:txBody>
      </p:sp>
      <p:grpSp>
        <p:nvGrpSpPr>
          <p:cNvPr id="187" name="Google Shape;187;p10"/>
          <p:cNvGrpSpPr/>
          <p:nvPr/>
        </p:nvGrpSpPr>
        <p:grpSpPr>
          <a:xfrm>
            <a:off x="5468389" y="742485"/>
            <a:ext cx="6263640" cy="5260501"/>
            <a:chOff x="0" y="122093"/>
            <a:chExt cx="6263640" cy="5260501"/>
          </a:xfrm>
        </p:grpSpPr>
        <p:sp>
          <p:nvSpPr>
            <p:cNvPr id="188" name="Google Shape;188;p10"/>
            <p:cNvSpPr/>
            <p:nvPr/>
          </p:nvSpPr>
          <p:spPr>
            <a:xfrm>
              <a:off x="0" y="122093"/>
              <a:ext cx="6263640" cy="994500"/>
            </a:xfrm>
            <a:prstGeom prst="roundRect">
              <a:avLst>
                <a:gd fmla="val 16667" name="adj"/>
              </a:avLst>
            </a:prstGeom>
            <a:solidFill>
              <a:srgbClr val="599BD5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9" name="Google Shape;189;p10"/>
            <p:cNvSpPr txBox="1"/>
            <p:nvPr/>
          </p:nvSpPr>
          <p:spPr>
            <a:xfrm>
              <a:off x="48547" y="170640"/>
              <a:ext cx="6166546" cy="89740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5250" lIns="95250" spcFirstLastPara="1" rIns="95250" wrap="square" tIns="9525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500"/>
                <a:buFont typeface="Calibri"/>
                <a:buNone/>
              </a:pPr>
              <a:r>
                <a:rPr b="1" lang="en-GB" sz="25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Maths Mastery </a:t>
              </a:r>
              <a:r>
                <a:rPr lang="en-GB" sz="25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– Problem-solving curriculum provided through Maths no Problem</a:t>
              </a:r>
              <a:endParaRPr sz="25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90" name="Google Shape;190;p10"/>
            <p:cNvSpPr/>
            <p:nvPr/>
          </p:nvSpPr>
          <p:spPr>
            <a:xfrm>
              <a:off x="0" y="1188593"/>
              <a:ext cx="6263640" cy="994500"/>
            </a:xfrm>
            <a:prstGeom prst="roundRect">
              <a:avLst>
                <a:gd fmla="val 16667" name="adj"/>
              </a:avLst>
            </a:prstGeom>
            <a:solidFill>
              <a:srgbClr val="52CBCC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1" name="Google Shape;191;p10"/>
            <p:cNvSpPr txBox="1"/>
            <p:nvPr/>
          </p:nvSpPr>
          <p:spPr>
            <a:xfrm>
              <a:off x="48547" y="1237140"/>
              <a:ext cx="6166546" cy="89740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5250" lIns="95250" spcFirstLastPara="1" rIns="95250" wrap="square" tIns="9525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500"/>
                <a:buFont typeface="Calibri"/>
                <a:buNone/>
              </a:pPr>
              <a:r>
                <a:rPr lang="en-GB" sz="25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Emphasis on the C-P-A approach (concrete-pictorial-abstract)</a:t>
              </a:r>
              <a:endParaRPr sz="25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92" name="Google Shape;192;p10"/>
            <p:cNvSpPr/>
            <p:nvPr/>
          </p:nvSpPr>
          <p:spPr>
            <a:xfrm>
              <a:off x="0" y="2255093"/>
              <a:ext cx="6263640" cy="994500"/>
            </a:xfrm>
            <a:prstGeom prst="roundRect">
              <a:avLst>
                <a:gd fmla="val 16667" name="adj"/>
              </a:avLst>
            </a:prstGeom>
            <a:solidFill>
              <a:srgbClr val="4CC38C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3" name="Google Shape;193;p10"/>
            <p:cNvSpPr txBox="1"/>
            <p:nvPr/>
          </p:nvSpPr>
          <p:spPr>
            <a:xfrm>
              <a:off x="48547" y="2303640"/>
              <a:ext cx="6166546" cy="89740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5250" lIns="95250" spcFirstLastPara="1" rIns="95250" wrap="square" tIns="9525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500"/>
                <a:buFont typeface="Calibri"/>
                <a:buNone/>
              </a:pPr>
              <a:r>
                <a:rPr lang="en-GB" sz="25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Challenges for all throughout lessons</a:t>
              </a:r>
              <a:endParaRPr sz="25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94" name="Google Shape;194;p10"/>
            <p:cNvSpPr/>
            <p:nvPr/>
          </p:nvSpPr>
          <p:spPr>
            <a:xfrm>
              <a:off x="0" y="3321593"/>
              <a:ext cx="6263640" cy="994500"/>
            </a:xfrm>
            <a:prstGeom prst="roundRect">
              <a:avLst>
                <a:gd fmla="val 16667" name="adj"/>
              </a:avLst>
            </a:prstGeom>
            <a:solidFill>
              <a:srgbClr val="46BA4E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5" name="Google Shape;195;p10"/>
            <p:cNvSpPr txBox="1"/>
            <p:nvPr/>
          </p:nvSpPr>
          <p:spPr>
            <a:xfrm>
              <a:off x="48547" y="3370140"/>
              <a:ext cx="6166546" cy="89740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5250" lIns="95250" spcFirstLastPara="1" rIns="95250" wrap="square" tIns="9525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500"/>
                <a:buFont typeface="Calibri"/>
                <a:buNone/>
              </a:pPr>
              <a:r>
                <a:rPr lang="en-GB" sz="25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Arithmetic Test</a:t>
              </a:r>
              <a:endParaRPr sz="25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96" name="Google Shape;196;p10"/>
            <p:cNvSpPr/>
            <p:nvPr/>
          </p:nvSpPr>
          <p:spPr>
            <a:xfrm>
              <a:off x="0" y="4388094"/>
              <a:ext cx="6263640" cy="994500"/>
            </a:xfrm>
            <a:prstGeom prst="roundRect">
              <a:avLst>
                <a:gd fmla="val 16667" name="adj"/>
              </a:avLst>
            </a:prstGeom>
            <a:solidFill>
              <a:srgbClr val="6FAB46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7" name="Google Shape;197;p10"/>
            <p:cNvSpPr txBox="1"/>
            <p:nvPr/>
          </p:nvSpPr>
          <p:spPr>
            <a:xfrm>
              <a:off x="48547" y="4436641"/>
              <a:ext cx="6166546" cy="89740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5250" lIns="95250" spcFirstLastPara="1" rIns="95250" wrap="square" tIns="9525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500"/>
                <a:buFont typeface="Calibri"/>
                <a:buNone/>
              </a:pPr>
              <a:r>
                <a:rPr lang="en-GB" sz="25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Huge focus on mental maths this half term and the four operations.</a:t>
              </a:r>
              <a:endParaRPr/>
            </a:p>
          </p:txBody>
        </p:sp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0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p11"/>
          <p:cNvSpPr/>
          <p:nvPr/>
        </p:nvSpPr>
        <p:spPr>
          <a:xfrm>
            <a:off x="-1" y="0"/>
            <a:ext cx="12188952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3" name="Google Shape;203;p11"/>
          <p:cNvSpPr txBox="1"/>
          <p:nvPr>
            <p:ph type="title"/>
          </p:nvPr>
        </p:nvSpPr>
        <p:spPr>
          <a:xfrm>
            <a:off x="648929" y="557190"/>
            <a:ext cx="5170852" cy="167156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r>
              <a:rPr lang="en-GB" sz="4000">
                <a:latin typeface="Arial"/>
                <a:ea typeface="Arial"/>
                <a:cs typeface="Arial"/>
                <a:sym typeface="Arial"/>
              </a:rPr>
              <a:t>Mental Maths and Time Tables</a:t>
            </a:r>
            <a:endParaRPr sz="4000"/>
          </a:p>
        </p:txBody>
      </p:sp>
      <p:sp>
        <p:nvSpPr>
          <p:cNvPr id="204" name="Google Shape;204;p11"/>
          <p:cNvSpPr txBox="1"/>
          <p:nvPr>
            <p:ph idx="1" type="body"/>
          </p:nvPr>
        </p:nvSpPr>
        <p:spPr>
          <a:xfrm>
            <a:off x="648930" y="2398030"/>
            <a:ext cx="5180245" cy="373105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101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t/>
            </a:r>
            <a:endParaRPr sz="2000"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GB" sz="2000">
                <a:latin typeface="Arial"/>
                <a:ea typeface="Arial"/>
                <a:cs typeface="Arial"/>
                <a:sym typeface="Arial"/>
              </a:rPr>
              <a:t>Quick recall of times tables.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GB" sz="2000">
                <a:latin typeface="Arial"/>
                <a:ea typeface="Arial"/>
                <a:cs typeface="Arial"/>
                <a:sym typeface="Arial"/>
              </a:rPr>
              <a:t>Embed methods and strategies for solving questions on the four key operations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GB" sz="2000">
                <a:latin typeface="Arial"/>
                <a:ea typeface="Arial"/>
                <a:cs typeface="Arial"/>
                <a:sym typeface="Arial"/>
              </a:rPr>
              <a:t>Times Tables Challenge and fluency tasks are carried out weekly.</a:t>
            </a:r>
            <a:endParaRPr/>
          </a:p>
          <a:p>
            <a:pPr indent="-101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t/>
            </a:r>
            <a:endParaRPr sz="2000"/>
          </a:p>
        </p:txBody>
      </p:sp>
      <p:pic>
        <p:nvPicPr>
          <p:cNvPr descr="Image result for times tables" id="205" name="Google Shape;205;p11"/>
          <p:cNvPicPr preferRelativeResize="0"/>
          <p:nvPr/>
        </p:nvPicPr>
        <p:blipFill rotWithShape="1">
          <a:blip r:embed="rId3">
            <a:alphaModFix/>
          </a:blip>
          <a:srcRect b="2" l="1925" r="5273" t="0"/>
          <a:stretch/>
        </p:blipFill>
        <p:spPr>
          <a:xfrm>
            <a:off x="6182944" y="557189"/>
            <a:ext cx="5170852" cy="557189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09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p12"/>
          <p:cNvSpPr/>
          <p:nvPr/>
        </p:nvSpPr>
        <p:spPr>
          <a:xfrm>
            <a:off x="-1" y="0"/>
            <a:ext cx="12188952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1" name="Google Shape;211;p12"/>
          <p:cNvSpPr txBox="1"/>
          <p:nvPr>
            <p:ph type="title"/>
          </p:nvPr>
        </p:nvSpPr>
        <p:spPr>
          <a:xfrm>
            <a:off x="836679" y="723898"/>
            <a:ext cx="6002110" cy="14954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</a:pPr>
            <a:r>
              <a:rPr lang="en-GB" sz="4000"/>
              <a:t>How you can help at home…</a:t>
            </a:r>
            <a:endParaRPr sz="4000"/>
          </a:p>
        </p:txBody>
      </p:sp>
      <p:pic>
        <p:nvPicPr>
          <p:cNvPr id="212" name="Google Shape;212;p12"/>
          <p:cNvPicPr preferRelativeResize="0"/>
          <p:nvPr/>
        </p:nvPicPr>
        <p:blipFill rotWithShape="1">
          <a:blip r:embed="rId3">
            <a:alphaModFix/>
          </a:blip>
          <a:srcRect b="1" l="22418" r="21709" t="0"/>
          <a:stretch/>
        </p:blipFill>
        <p:spPr>
          <a:xfrm>
            <a:off x="7199440" y="10"/>
            <a:ext cx="4992560" cy="685799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213" name="Google Shape;213;p12"/>
          <p:cNvGrpSpPr/>
          <p:nvPr/>
        </p:nvGrpSpPr>
        <p:grpSpPr>
          <a:xfrm>
            <a:off x="836680" y="2675863"/>
            <a:ext cx="6002110" cy="3187440"/>
            <a:chOff x="0" y="270796"/>
            <a:chExt cx="6002110" cy="3187440"/>
          </a:xfrm>
        </p:grpSpPr>
        <p:sp>
          <p:nvSpPr>
            <p:cNvPr id="214" name="Google Shape;214;p12"/>
            <p:cNvSpPr/>
            <p:nvPr/>
          </p:nvSpPr>
          <p:spPr>
            <a:xfrm>
              <a:off x="0" y="270796"/>
              <a:ext cx="6002110" cy="755820"/>
            </a:xfrm>
            <a:prstGeom prst="roundRect">
              <a:avLst>
                <a:gd fmla="val 16667" name="adj"/>
              </a:avLst>
            </a:prstGeom>
            <a:solidFill>
              <a:srgbClr val="599BD5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5" name="Google Shape;215;p12"/>
            <p:cNvSpPr txBox="1"/>
            <p:nvPr/>
          </p:nvSpPr>
          <p:spPr>
            <a:xfrm>
              <a:off x="36896" y="307692"/>
              <a:ext cx="5928318" cy="68202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72375" lIns="72375" spcFirstLastPara="1" rIns="72375" wrap="square" tIns="72375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900"/>
                <a:buFont typeface="Calibri"/>
                <a:buNone/>
              </a:pPr>
              <a:r>
                <a:rPr b="1" lang="en-GB" sz="19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Talk about Maths </a:t>
              </a:r>
              <a:r>
                <a:rPr lang="en-GB" sz="19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– give your child opportunities to reason and explain why in relation to number problems.</a:t>
              </a:r>
              <a:endParaRPr sz="19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16" name="Google Shape;216;p12"/>
            <p:cNvSpPr/>
            <p:nvPr/>
          </p:nvSpPr>
          <p:spPr>
            <a:xfrm>
              <a:off x="0" y="1081336"/>
              <a:ext cx="6002110" cy="755820"/>
            </a:xfrm>
            <a:prstGeom prst="roundRect">
              <a:avLst>
                <a:gd fmla="val 16667" name="adj"/>
              </a:avLst>
            </a:prstGeom>
            <a:solidFill>
              <a:srgbClr val="50C9B6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7" name="Google Shape;217;p12"/>
            <p:cNvSpPr txBox="1"/>
            <p:nvPr/>
          </p:nvSpPr>
          <p:spPr>
            <a:xfrm>
              <a:off x="36896" y="1118232"/>
              <a:ext cx="5928318" cy="68202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72375" lIns="72375" spcFirstLastPara="1" rIns="72375" wrap="square" tIns="72375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900"/>
                <a:buFont typeface="Calibri"/>
                <a:buNone/>
              </a:pPr>
              <a:r>
                <a:rPr lang="en-GB" sz="19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Applying maths in everyday life (paying in the shops, baking etc)</a:t>
              </a:r>
              <a:endParaRPr sz="19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18" name="Google Shape;218;p12"/>
            <p:cNvSpPr/>
            <p:nvPr/>
          </p:nvSpPr>
          <p:spPr>
            <a:xfrm>
              <a:off x="0" y="1891877"/>
              <a:ext cx="6002110" cy="755820"/>
            </a:xfrm>
            <a:prstGeom prst="roundRect">
              <a:avLst>
                <a:gd fmla="val 16667" name="adj"/>
              </a:avLst>
            </a:prstGeom>
            <a:solidFill>
              <a:srgbClr val="48BD62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9" name="Google Shape;219;p12"/>
            <p:cNvSpPr txBox="1"/>
            <p:nvPr/>
          </p:nvSpPr>
          <p:spPr>
            <a:xfrm>
              <a:off x="36896" y="1928773"/>
              <a:ext cx="5928318" cy="68202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72375" lIns="72375" spcFirstLastPara="1" rIns="72375" wrap="square" tIns="72375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900"/>
                <a:buFont typeface="Calibri"/>
                <a:buNone/>
              </a:pPr>
              <a:r>
                <a:rPr lang="en-GB" sz="19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Useful resource books you can purchase are: CGP books, Schofield and Sims. </a:t>
              </a:r>
              <a:endParaRPr sz="19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0" name="Google Shape;220;p12"/>
            <p:cNvSpPr/>
            <p:nvPr/>
          </p:nvSpPr>
          <p:spPr>
            <a:xfrm>
              <a:off x="0" y="2702416"/>
              <a:ext cx="6002110" cy="755820"/>
            </a:xfrm>
            <a:prstGeom prst="roundRect">
              <a:avLst>
                <a:gd fmla="val 16667" name="adj"/>
              </a:avLst>
            </a:prstGeom>
            <a:solidFill>
              <a:srgbClr val="6FAB46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1" name="Google Shape;221;p12"/>
            <p:cNvSpPr txBox="1"/>
            <p:nvPr/>
          </p:nvSpPr>
          <p:spPr>
            <a:xfrm>
              <a:off x="36896" y="2739312"/>
              <a:ext cx="5928318" cy="68202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72375" lIns="72375" spcFirstLastPara="1" rIns="72375" wrap="square" tIns="72375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900"/>
                <a:buFont typeface="Calibri"/>
                <a:buNone/>
              </a:pPr>
              <a:r>
                <a:rPr lang="en-GB" sz="19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Guidance on Mathematical methods used posted alongside homework. </a:t>
              </a:r>
              <a:endParaRPr sz="19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25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Google Shape;226;p13"/>
          <p:cNvSpPr/>
          <p:nvPr/>
        </p:nvSpPr>
        <p:spPr>
          <a:xfrm>
            <a:off x="-1" y="0"/>
            <a:ext cx="12188952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7" name="Google Shape;227;p13"/>
          <p:cNvSpPr txBox="1"/>
          <p:nvPr>
            <p:ph type="title"/>
          </p:nvPr>
        </p:nvSpPr>
        <p:spPr>
          <a:xfrm>
            <a:off x="836679" y="723898"/>
            <a:ext cx="6002110" cy="14954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</a:pPr>
            <a:r>
              <a:rPr lang="en-GB" sz="4000"/>
              <a:t>Wider Curriculum </a:t>
            </a:r>
            <a:endParaRPr sz="4000"/>
          </a:p>
        </p:txBody>
      </p:sp>
      <p:sp>
        <p:nvSpPr>
          <p:cNvPr id="228" name="Google Shape;228;p13"/>
          <p:cNvSpPr txBox="1"/>
          <p:nvPr>
            <p:ph idx="1" type="body"/>
          </p:nvPr>
        </p:nvSpPr>
        <p:spPr>
          <a:xfrm>
            <a:off x="836680" y="2405067"/>
            <a:ext cx="6002110" cy="372903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 Symbols"/>
              <a:buNone/>
            </a:pPr>
            <a:r>
              <a:rPr b="1" lang="en-GB" sz="2000"/>
              <a:t>History:  </a:t>
            </a:r>
            <a:r>
              <a:rPr lang="en-GB" sz="2000"/>
              <a:t>Groundbreaking Nursing, Fire of London, Holiday/Seaside changes over time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 Symbols"/>
              <a:buNone/>
            </a:pPr>
            <a:r>
              <a:rPr b="1" lang="en-GB" sz="2000"/>
              <a:t>Geography: </a:t>
            </a:r>
            <a:r>
              <a:rPr lang="en-GB" sz="2000"/>
              <a:t>Weather, London, Seaside 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 Symbols"/>
              <a:buNone/>
            </a:pPr>
            <a:r>
              <a:rPr b="1" lang="en-GB" sz="2000"/>
              <a:t>Science: </a:t>
            </a:r>
            <a:r>
              <a:rPr lang="en-GB" sz="2000"/>
              <a:t>Everyday Materials, Living things, Plants, Garden Club</a:t>
            </a:r>
            <a:endParaRPr b="1" sz="2000"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 Symbols"/>
              <a:buNone/>
            </a:pPr>
            <a:r>
              <a:rPr b="1" lang="en-GB" sz="2000"/>
              <a:t>Computing &amp; E-Safety: </a:t>
            </a:r>
            <a:r>
              <a:rPr lang="en-GB" sz="2000"/>
              <a:t>coding</a:t>
            </a:r>
            <a:endParaRPr sz="2000"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 Symbols"/>
              <a:buNone/>
            </a:pPr>
            <a:r>
              <a:rPr b="1" lang="en-GB" sz="2000"/>
              <a:t>Art: </a:t>
            </a:r>
            <a:r>
              <a:rPr lang="en-GB" sz="2000"/>
              <a:t>Collages, </a:t>
            </a:r>
            <a:r>
              <a:rPr lang="en-GB" sz="2000"/>
              <a:t>sculpting, sewing</a:t>
            </a:r>
            <a:endParaRPr sz="2000"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t/>
            </a:r>
            <a:endParaRPr sz="2000"/>
          </a:p>
        </p:txBody>
      </p:sp>
      <p:pic>
        <p:nvPicPr>
          <p:cNvPr descr="Plant and roots" id="229" name="Google Shape;229;p13"/>
          <p:cNvPicPr preferRelativeResize="0"/>
          <p:nvPr/>
        </p:nvPicPr>
        <p:blipFill rotWithShape="1">
          <a:blip r:embed="rId3">
            <a:alphaModFix/>
          </a:blip>
          <a:srcRect b="-2" l="10460" r="19651" t="0"/>
          <a:stretch/>
        </p:blipFill>
        <p:spPr>
          <a:xfrm>
            <a:off x="7199440" y="10"/>
            <a:ext cx="4992560" cy="685799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33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Google Shape;234;p14"/>
          <p:cNvSpPr/>
          <p:nvPr/>
        </p:nvSpPr>
        <p:spPr>
          <a:xfrm>
            <a:off x="-1" y="0"/>
            <a:ext cx="12188952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5" name="Google Shape;235;p14"/>
          <p:cNvSpPr txBox="1"/>
          <p:nvPr>
            <p:ph type="title"/>
          </p:nvPr>
        </p:nvSpPr>
        <p:spPr>
          <a:xfrm>
            <a:off x="836667" y="783098"/>
            <a:ext cx="6002100" cy="1495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</a:pPr>
            <a:r>
              <a:rPr lang="en-GB" sz="4000"/>
              <a:t>Homework </a:t>
            </a:r>
            <a:endParaRPr/>
          </a:p>
        </p:txBody>
      </p:sp>
      <p:sp>
        <p:nvSpPr>
          <p:cNvPr id="236" name="Google Shape;236;p14"/>
          <p:cNvSpPr txBox="1"/>
          <p:nvPr/>
        </p:nvSpPr>
        <p:spPr>
          <a:xfrm>
            <a:off x="4257155" y="439125"/>
            <a:ext cx="2452800" cy="12006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Homework will be set on google classroom and completed in blue homework book. 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37" name="Google Shape;237;p14"/>
          <p:cNvPicPr preferRelativeResize="0"/>
          <p:nvPr/>
        </p:nvPicPr>
        <p:blipFill rotWithShape="1">
          <a:blip r:embed="rId3">
            <a:alphaModFix/>
          </a:blip>
          <a:srcRect b="-1" l="22322" r="29084" t="0"/>
          <a:stretch/>
        </p:blipFill>
        <p:spPr>
          <a:xfrm>
            <a:off x="7199440" y="10"/>
            <a:ext cx="4992560" cy="685799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238" name="Google Shape;238;p14"/>
          <p:cNvGrpSpPr/>
          <p:nvPr/>
        </p:nvGrpSpPr>
        <p:grpSpPr>
          <a:xfrm>
            <a:off x="837412" y="2412241"/>
            <a:ext cx="6000644" cy="3714684"/>
            <a:chOff x="732" y="7174"/>
            <a:chExt cx="6000644" cy="3714684"/>
          </a:xfrm>
        </p:grpSpPr>
        <p:sp>
          <p:nvSpPr>
            <p:cNvPr id="239" name="Google Shape;239;p14"/>
            <p:cNvSpPr/>
            <p:nvPr/>
          </p:nvSpPr>
          <p:spPr>
            <a:xfrm>
              <a:off x="732" y="7174"/>
              <a:ext cx="2857449" cy="1714469"/>
            </a:xfrm>
            <a:prstGeom prst="rect">
              <a:avLst/>
            </a:prstGeom>
            <a:solidFill>
              <a:schemeClr val="accent2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0" name="Google Shape;240;p14"/>
            <p:cNvSpPr txBox="1"/>
            <p:nvPr/>
          </p:nvSpPr>
          <p:spPr>
            <a:xfrm>
              <a:off x="732" y="7174"/>
              <a:ext cx="2857449" cy="171446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87625" lIns="87625" spcFirstLastPara="1" rIns="87625" wrap="square" tIns="8762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300"/>
                <a:buFont typeface="Calibri"/>
                <a:buNone/>
              </a:pPr>
              <a:r>
                <a:rPr lang="en-GB" sz="23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Optional topic/RE project</a:t>
              </a:r>
              <a:endParaRPr/>
            </a:p>
          </p:txBody>
        </p:sp>
        <p:sp>
          <p:nvSpPr>
            <p:cNvPr id="241" name="Google Shape;241;p14"/>
            <p:cNvSpPr/>
            <p:nvPr/>
          </p:nvSpPr>
          <p:spPr>
            <a:xfrm>
              <a:off x="3143927" y="7174"/>
              <a:ext cx="2857449" cy="1714469"/>
            </a:xfrm>
            <a:prstGeom prst="rect">
              <a:avLst/>
            </a:prstGeom>
            <a:solidFill>
              <a:schemeClr val="accent3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2" name="Google Shape;242;p14"/>
            <p:cNvSpPr txBox="1"/>
            <p:nvPr/>
          </p:nvSpPr>
          <p:spPr>
            <a:xfrm>
              <a:off x="3143927" y="7174"/>
              <a:ext cx="2857449" cy="171446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87625" lIns="87625" spcFirstLastPara="1" rIns="87625" wrap="square" tIns="8762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300"/>
                <a:buFont typeface="Calibri"/>
                <a:buNone/>
              </a:pPr>
              <a:r>
                <a:rPr b="1" lang="en-GB" sz="23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SPaG</a:t>
              </a:r>
              <a:r>
                <a:rPr lang="en-GB" sz="23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 – Spellings will be given weekly.</a:t>
              </a:r>
              <a:endParaRPr sz="23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43" name="Google Shape;243;p14"/>
            <p:cNvSpPr/>
            <p:nvPr/>
          </p:nvSpPr>
          <p:spPr>
            <a:xfrm>
              <a:off x="732" y="2007389"/>
              <a:ext cx="2857449" cy="1714469"/>
            </a:xfrm>
            <a:prstGeom prst="rect">
              <a:avLst/>
            </a:prstGeom>
            <a:solidFill>
              <a:schemeClr val="accent4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4" name="Google Shape;244;p14"/>
            <p:cNvSpPr txBox="1"/>
            <p:nvPr/>
          </p:nvSpPr>
          <p:spPr>
            <a:xfrm>
              <a:off x="732" y="2007389"/>
              <a:ext cx="2857449" cy="171446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87625" lIns="87625" spcFirstLastPara="1" rIns="87625" wrap="square" tIns="8762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300"/>
                <a:buFont typeface="Calibri"/>
                <a:buNone/>
              </a:pPr>
              <a:r>
                <a:rPr b="1" lang="en-GB" sz="23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Reading</a:t>
              </a:r>
              <a:r>
                <a:rPr lang="en-GB" sz="23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 –  Reading books whilst assessing their knowledge and understanding </a:t>
              </a:r>
              <a:endParaRPr sz="23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45" name="Google Shape;245;p14"/>
            <p:cNvSpPr/>
            <p:nvPr/>
          </p:nvSpPr>
          <p:spPr>
            <a:xfrm>
              <a:off x="3143927" y="2007389"/>
              <a:ext cx="2857449" cy="1714469"/>
            </a:xfrm>
            <a:prstGeom prst="rect">
              <a:avLst/>
            </a:prstGeom>
            <a:solidFill>
              <a:srgbClr val="599BD5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6" name="Google Shape;246;p14"/>
            <p:cNvSpPr txBox="1"/>
            <p:nvPr/>
          </p:nvSpPr>
          <p:spPr>
            <a:xfrm>
              <a:off x="3143927" y="2007389"/>
              <a:ext cx="2857449" cy="171446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87625" lIns="87625" spcFirstLastPara="1" rIns="87625" wrap="square" tIns="8762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300"/>
                <a:buFont typeface="Calibri"/>
                <a:buNone/>
              </a:pPr>
              <a:r>
                <a:rPr b="1" lang="en-GB" sz="23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Maths</a:t>
              </a:r>
              <a:r>
                <a:rPr lang="en-GB" sz="23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 – Weekly maths assignment consolidates learning from that week. </a:t>
              </a:r>
              <a:endParaRPr sz="23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50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School desk with books and pencils with chalkboard in background" id="251" name="Google Shape;251;p15"/>
          <p:cNvPicPr preferRelativeResize="0"/>
          <p:nvPr/>
        </p:nvPicPr>
        <p:blipFill rotWithShape="1">
          <a:blip r:embed="rId3">
            <a:alphaModFix/>
          </a:blip>
          <a:srcRect b="-1" l="49849" r="5031" t="0"/>
          <a:stretch/>
        </p:blipFill>
        <p:spPr>
          <a:xfrm>
            <a:off x="20" y="10"/>
            <a:ext cx="4635571" cy="6857990"/>
          </a:xfrm>
          <a:prstGeom prst="rect">
            <a:avLst/>
          </a:prstGeom>
          <a:noFill/>
          <a:ln>
            <a:noFill/>
          </a:ln>
        </p:spPr>
      </p:pic>
      <p:sp>
        <p:nvSpPr>
          <p:cNvPr id="252" name="Google Shape;252;p15"/>
          <p:cNvSpPr/>
          <p:nvPr/>
        </p:nvSpPr>
        <p:spPr>
          <a:xfrm>
            <a:off x="4635591" y="0"/>
            <a:ext cx="7556409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3" name="Google Shape;253;p15"/>
          <p:cNvSpPr txBox="1"/>
          <p:nvPr>
            <p:ph type="title"/>
          </p:nvPr>
        </p:nvSpPr>
        <p:spPr>
          <a:xfrm>
            <a:off x="4965430" y="629266"/>
            <a:ext cx="6586491" cy="16766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Calibri"/>
              <a:buNone/>
            </a:pPr>
            <a:r>
              <a:rPr lang="en-GB" sz="5400">
                <a:solidFill>
                  <a:schemeClr val="lt1"/>
                </a:solidFill>
              </a:rPr>
              <a:t>It’s Good to be Green </a:t>
            </a:r>
            <a:endParaRPr sz="5400">
              <a:solidFill>
                <a:schemeClr val="lt1"/>
              </a:solidFill>
            </a:endParaRPr>
          </a:p>
        </p:txBody>
      </p:sp>
      <p:sp>
        <p:nvSpPr>
          <p:cNvPr id="254" name="Google Shape;254;p15"/>
          <p:cNvSpPr txBox="1"/>
          <p:nvPr>
            <p:ph idx="1" type="body"/>
          </p:nvPr>
        </p:nvSpPr>
        <p:spPr>
          <a:xfrm>
            <a:off x="4965431" y="2438400"/>
            <a:ext cx="6586489" cy="378541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 sz="2400">
              <a:solidFill>
                <a:srgbClr val="D8E2F3"/>
              </a:solidFill>
            </a:endParaRPr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D8E2F3"/>
              </a:buClr>
              <a:buSzPts val="2400"/>
              <a:buNone/>
            </a:pPr>
            <a:r>
              <a:rPr lang="en-GB" sz="2400">
                <a:solidFill>
                  <a:srgbClr val="D8E2F3"/>
                </a:solidFill>
              </a:rPr>
              <a:t>Colour code system 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 sz="2400">
              <a:solidFill>
                <a:srgbClr val="D8E2F3"/>
              </a:solidFill>
            </a:endParaRPr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D8E2F3"/>
              </a:buClr>
              <a:buSzPts val="2400"/>
              <a:buNone/>
            </a:pPr>
            <a:r>
              <a:rPr lang="en-GB" sz="2400">
                <a:solidFill>
                  <a:srgbClr val="D8E2F3"/>
                </a:solidFill>
              </a:rPr>
              <a:t>Used throughout the school </a:t>
            </a: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58" name="Shape 2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Google Shape;259;p16"/>
          <p:cNvSpPr/>
          <p:nvPr/>
        </p:nvSpPr>
        <p:spPr>
          <a:xfrm>
            <a:off x="-1" y="0"/>
            <a:ext cx="509320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0" name="Google Shape;260;p16"/>
          <p:cNvSpPr txBox="1"/>
          <p:nvPr>
            <p:ph type="title"/>
          </p:nvPr>
        </p:nvSpPr>
        <p:spPr>
          <a:xfrm>
            <a:off x="524741" y="620392"/>
            <a:ext cx="3808268" cy="55046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Calibri"/>
              <a:buNone/>
            </a:pPr>
            <a:r>
              <a:rPr lang="en-GB" sz="6000">
                <a:solidFill>
                  <a:schemeClr val="lt1"/>
                </a:solidFill>
              </a:rPr>
              <a:t>Phonics – Little Wandle </a:t>
            </a:r>
            <a:endParaRPr sz="6000">
              <a:solidFill>
                <a:schemeClr val="lt1"/>
              </a:solidFill>
            </a:endParaRPr>
          </a:p>
        </p:txBody>
      </p:sp>
      <p:grpSp>
        <p:nvGrpSpPr>
          <p:cNvPr id="261" name="Google Shape;261;p16"/>
          <p:cNvGrpSpPr/>
          <p:nvPr/>
        </p:nvGrpSpPr>
        <p:grpSpPr>
          <a:xfrm>
            <a:off x="5468389" y="946246"/>
            <a:ext cx="6263640" cy="4852978"/>
            <a:chOff x="0" y="325854"/>
            <a:chExt cx="6263640" cy="4852978"/>
          </a:xfrm>
        </p:grpSpPr>
        <p:sp>
          <p:nvSpPr>
            <p:cNvPr id="262" name="Google Shape;262;p16"/>
            <p:cNvSpPr/>
            <p:nvPr/>
          </p:nvSpPr>
          <p:spPr>
            <a:xfrm>
              <a:off x="0" y="325854"/>
              <a:ext cx="6263640" cy="2364569"/>
            </a:xfrm>
            <a:prstGeom prst="roundRect">
              <a:avLst>
                <a:gd fmla="val 16667" name="adj"/>
              </a:avLst>
            </a:prstGeom>
            <a:solidFill>
              <a:srgbClr val="599BD5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3" name="Google Shape;263;p16"/>
            <p:cNvSpPr txBox="1"/>
            <p:nvPr/>
          </p:nvSpPr>
          <p:spPr>
            <a:xfrm>
              <a:off x="115429" y="441283"/>
              <a:ext cx="6032782" cy="213371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63825" lIns="163825" spcFirstLastPara="1" rIns="163825" wrap="square" tIns="163825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4300"/>
                <a:buFont typeface="Calibri"/>
                <a:buNone/>
              </a:pPr>
              <a:r>
                <a:rPr lang="en-GB" sz="43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In the Autumn term the children will revise Year 1 Summer 1 and 2 sounds </a:t>
              </a:r>
              <a:endParaRPr/>
            </a:p>
          </p:txBody>
        </p:sp>
        <p:sp>
          <p:nvSpPr>
            <p:cNvPr id="264" name="Google Shape;264;p16"/>
            <p:cNvSpPr/>
            <p:nvPr/>
          </p:nvSpPr>
          <p:spPr>
            <a:xfrm>
              <a:off x="0" y="2814263"/>
              <a:ext cx="6263640" cy="2364569"/>
            </a:xfrm>
            <a:prstGeom prst="roundRect">
              <a:avLst>
                <a:gd fmla="val 16667" name="adj"/>
              </a:avLst>
            </a:prstGeom>
            <a:solidFill>
              <a:srgbClr val="6FAB46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5" name="Google Shape;265;p16"/>
            <p:cNvSpPr txBox="1"/>
            <p:nvPr/>
          </p:nvSpPr>
          <p:spPr>
            <a:xfrm>
              <a:off x="115429" y="2929692"/>
              <a:ext cx="6032782" cy="213371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63825" lIns="163825" spcFirstLastPara="1" rIns="163825" wrap="square" tIns="163825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4300"/>
                <a:buFont typeface="Calibri"/>
                <a:buNone/>
              </a:pPr>
              <a:r>
                <a:rPr lang="en-GB" sz="43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They will have daily phonics lessons for 30 minutes</a:t>
              </a:r>
              <a:endParaRPr/>
            </a:p>
          </p:txBody>
        </p:sp>
      </p:grp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69" name="Shape 2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Google Shape;270;p17"/>
          <p:cNvSpPr/>
          <p:nvPr/>
        </p:nvSpPr>
        <p:spPr>
          <a:xfrm>
            <a:off x="-1" y="0"/>
            <a:ext cx="509320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1" name="Google Shape;271;p17"/>
          <p:cNvSpPr txBox="1"/>
          <p:nvPr>
            <p:ph type="title"/>
          </p:nvPr>
        </p:nvSpPr>
        <p:spPr>
          <a:xfrm>
            <a:off x="524741" y="620392"/>
            <a:ext cx="3808268" cy="55046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Calibri"/>
              <a:buNone/>
            </a:pPr>
            <a:r>
              <a:rPr lang="en-GB" sz="6000">
                <a:solidFill>
                  <a:schemeClr val="lt1"/>
                </a:solidFill>
              </a:rPr>
              <a:t>Key Stage 1 SATS </a:t>
            </a:r>
            <a:endParaRPr sz="6000">
              <a:solidFill>
                <a:schemeClr val="lt1"/>
              </a:solidFill>
            </a:endParaRPr>
          </a:p>
        </p:txBody>
      </p:sp>
      <p:grpSp>
        <p:nvGrpSpPr>
          <p:cNvPr id="272" name="Google Shape;272;p17"/>
          <p:cNvGrpSpPr/>
          <p:nvPr/>
        </p:nvGrpSpPr>
        <p:grpSpPr>
          <a:xfrm>
            <a:off x="5468389" y="1470608"/>
            <a:ext cx="6263640" cy="3804255"/>
            <a:chOff x="0" y="850216"/>
            <a:chExt cx="6263640" cy="3804255"/>
          </a:xfrm>
        </p:grpSpPr>
        <p:sp>
          <p:nvSpPr>
            <p:cNvPr id="273" name="Google Shape;273;p17"/>
            <p:cNvSpPr/>
            <p:nvPr/>
          </p:nvSpPr>
          <p:spPr>
            <a:xfrm>
              <a:off x="0" y="850216"/>
              <a:ext cx="6263640" cy="311805"/>
            </a:xfrm>
            <a:prstGeom prst="roundRect">
              <a:avLst>
                <a:gd fmla="val 16667" name="adj"/>
              </a:avLst>
            </a:prstGeom>
            <a:solidFill>
              <a:srgbClr val="599BD5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4" name="Google Shape;274;p17"/>
            <p:cNvSpPr txBox="1"/>
            <p:nvPr/>
          </p:nvSpPr>
          <p:spPr>
            <a:xfrm>
              <a:off x="15221" y="865437"/>
              <a:ext cx="6233198" cy="28136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9525" lIns="49525" spcFirstLastPara="1" rIns="49525" wrap="square" tIns="49525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300"/>
                <a:buFont typeface="Calibri"/>
                <a:buNone/>
              </a:pPr>
              <a:r>
                <a:rPr b="1" lang="en-GB" sz="13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Numeracy:  </a:t>
              </a:r>
              <a:endParaRPr sz="13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75" name="Google Shape;275;p17"/>
            <p:cNvSpPr/>
            <p:nvPr/>
          </p:nvSpPr>
          <p:spPr>
            <a:xfrm>
              <a:off x="0" y="1199461"/>
              <a:ext cx="6263640" cy="311805"/>
            </a:xfrm>
            <a:prstGeom prst="roundRect">
              <a:avLst>
                <a:gd fmla="val 16667" name="adj"/>
              </a:avLst>
            </a:prstGeom>
            <a:solidFill>
              <a:srgbClr val="56ADD1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6" name="Google Shape;276;p17"/>
            <p:cNvSpPr txBox="1"/>
            <p:nvPr/>
          </p:nvSpPr>
          <p:spPr>
            <a:xfrm>
              <a:off x="15221" y="1214682"/>
              <a:ext cx="6233198" cy="28136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9525" lIns="49525" spcFirstLastPara="1" rIns="49525" wrap="square" tIns="49525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300"/>
                <a:buFont typeface="Calibri"/>
                <a:buNone/>
              </a:pPr>
              <a:r>
                <a:rPr lang="en-GB" sz="13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PAPER 1- Arithmetic tests- replacing mental maths and counts for the majority of marks. </a:t>
              </a:r>
              <a:endParaRPr sz="13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77" name="Google Shape;277;p17"/>
            <p:cNvSpPr/>
            <p:nvPr/>
          </p:nvSpPr>
          <p:spPr>
            <a:xfrm>
              <a:off x="0" y="1548706"/>
              <a:ext cx="6263640" cy="311805"/>
            </a:xfrm>
            <a:prstGeom prst="roundRect">
              <a:avLst>
                <a:gd fmla="val 16667" name="adj"/>
              </a:avLst>
            </a:prstGeom>
            <a:solidFill>
              <a:srgbClr val="53C1CE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8" name="Google Shape;278;p17"/>
            <p:cNvSpPr txBox="1"/>
            <p:nvPr/>
          </p:nvSpPr>
          <p:spPr>
            <a:xfrm>
              <a:off x="15221" y="1563927"/>
              <a:ext cx="6233198" cy="28136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9525" lIns="49525" spcFirstLastPara="1" rIns="49525" wrap="square" tIns="49525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300"/>
                <a:buFont typeface="Calibri"/>
                <a:buNone/>
              </a:pPr>
              <a:r>
                <a:rPr lang="en-GB" sz="13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PAPER 2 &amp; 3 – Reasoning </a:t>
              </a:r>
              <a:endParaRPr sz="13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79" name="Google Shape;279;p17"/>
            <p:cNvSpPr/>
            <p:nvPr/>
          </p:nvSpPr>
          <p:spPr>
            <a:xfrm>
              <a:off x="0" y="1897951"/>
              <a:ext cx="6263640" cy="311805"/>
            </a:xfrm>
            <a:prstGeom prst="roundRect">
              <a:avLst>
                <a:gd fmla="val 16667" name="adj"/>
              </a:avLst>
            </a:prstGeom>
            <a:solidFill>
              <a:srgbClr val="51CABF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0" name="Google Shape;280;p17"/>
            <p:cNvSpPr txBox="1"/>
            <p:nvPr/>
          </p:nvSpPr>
          <p:spPr>
            <a:xfrm>
              <a:off x="15221" y="1913172"/>
              <a:ext cx="6233198" cy="28136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9525" lIns="49525" spcFirstLastPara="1" rIns="49525" wrap="square" tIns="49525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300"/>
                <a:buFont typeface="Calibri"/>
                <a:buNone/>
              </a:pPr>
              <a:r>
                <a:rPr b="1" lang="en-GB" sz="13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Literacy:</a:t>
              </a:r>
              <a:r>
                <a:rPr lang="en-GB" sz="13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 </a:t>
              </a:r>
              <a:endParaRPr sz="13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81" name="Google Shape;281;p17"/>
            <p:cNvSpPr/>
            <p:nvPr/>
          </p:nvSpPr>
          <p:spPr>
            <a:xfrm>
              <a:off x="0" y="2247196"/>
              <a:ext cx="6263640" cy="311805"/>
            </a:xfrm>
            <a:prstGeom prst="roundRect">
              <a:avLst>
                <a:gd fmla="val 16667" name="adj"/>
              </a:avLst>
            </a:prstGeom>
            <a:solidFill>
              <a:srgbClr val="4EC7A5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2" name="Google Shape;282;p17"/>
            <p:cNvSpPr txBox="1"/>
            <p:nvPr/>
          </p:nvSpPr>
          <p:spPr>
            <a:xfrm>
              <a:off x="15221" y="2262417"/>
              <a:ext cx="6233198" cy="28136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9525" lIns="49525" spcFirstLastPara="1" rIns="49525" wrap="square" tIns="49525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300"/>
                <a:buFont typeface="Calibri"/>
                <a:buNone/>
              </a:pPr>
              <a:r>
                <a:rPr lang="en-GB" sz="13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Reading paper </a:t>
              </a:r>
              <a:endParaRPr sz="13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83" name="Google Shape;283;p17"/>
            <p:cNvSpPr/>
            <p:nvPr/>
          </p:nvSpPr>
          <p:spPr>
            <a:xfrm>
              <a:off x="0" y="2596441"/>
              <a:ext cx="6263640" cy="311805"/>
            </a:xfrm>
            <a:prstGeom prst="roundRect">
              <a:avLst>
                <a:gd fmla="val 16667" name="adj"/>
              </a:avLst>
            </a:prstGeom>
            <a:solidFill>
              <a:srgbClr val="4CC38C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4" name="Google Shape;284;p17"/>
            <p:cNvSpPr txBox="1"/>
            <p:nvPr/>
          </p:nvSpPr>
          <p:spPr>
            <a:xfrm>
              <a:off x="15221" y="2611662"/>
              <a:ext cx="6233198" cy="28136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9525" lIns="49525" spcFirstLastPara="1" rIns="49525" wrap="square" tIns="49525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300"/>
                <a:buFont typeface="Calibri"/>
                <a:buNone/>
              </a:pPr>
              <a:r>
                <a:rPr b="1" lang="en-GB" sz="13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GAPS (grammar, punctuation and spelling) </a:t>
              </a:r>
              <a:endParaRPr sz="13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85" name="Google Shape;285;p17"/>
            <p:cNvSpPr/>
            <p:nvPr/>
          </p:nvSpPr>
          <p:spPr>
            <a:xfrm>
              <a:off x="0" y="2945686"/>
              <a:ext cx="6263640" cy="311805"/>
            </a:xfrm>
            <a:prstGeom prst="roundRect">
              <a:avLst>
                <a:gd fmla="val 16667" name="adj"/>
              </a:avLst>
            </a:prstGeom>
            <a:solidFill>
              <a:srgbClr val="49C073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6" name="Google Shape;286;p17"/>
            <p:cNvSpPr txBox="1"/>
            <p:nvPr/>
          </p:nvSpPr>
          <p:spPr>
            <a:xfrm>
              <a:off x="15221" y="2960907"/>
              <a:ext cx="6233198" cy="28136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9525" lIns="49525" spcFirstLastPara="1" rIns="49525" wrap="square" tIns="49525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300"/>
                <a:buFont typeface="Calibri"/>
                <a:buNone/>
              </a:pPr>
              <a:r>
                <a:rPr lang="en-GB" sz="13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Spelling </a:t>
              </a:r>
              <a:endParaRPr sz="13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87" name="Google Shape;287;p17"/>
            <p:cNvSpPr/>
            <p:nvPr/>
          </p:nvSpPr>
          <p:spPr>
            <a:xfrm>
              <a:off x="0" y="3294931"/>
              <a:ext cx="6263640" cy="311805"/>
            </a:xfrm>
            <a:prstGeom prst="roundRect">
              <a:avLst>
                <a:gd fmla="val 16667" name="adj"/>
              </a:avLst>
            </a:prstGeom>
            <a:solidFill>
              <a:srgbClr val="47BC5A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8" name="Google Shape;288;p17"/>
            <p:cNvSpPr txBox="1"/>
            <p:nvPr/>
          </p:nvSpPr>
          <p:spPr>
            <a:xfrm>
              <a:off x="15221" y="3310152"/>
              <a:ext cx="6233198" cy="28136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9525" lIns="49525" spcFirstLastPara="1" rIns="49525" wrap="square" tIns="49525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300"/>
                <a:buFont typeface="Calibri"/>
                <a:buNone/>
              </a:pPr>
              <a:r>
                <a:rPr lang="en-GB" sz="13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Grammar and Punctuation </a:t>
              </a:r>
              <a:endParaRPr sz="13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89" name="Google Shape;289;p17"/>
            <p:cNvSpPr/>
            <p:nvPr/>
          </p:nvSpPr>
          <p:spPr>
            <a:xfrm>
              <a:off x="0" y="3644176"/>
              <a:ext cx="6263640" cy="311805"/>
            </a:xfrm>
            <a:prstGeom prst="roundRect">
              <a:avLst>
                <a:gd fmla="val 16667" name="adj"/>
              </a:avLst>
            </a:prstGeom>
            <a:solidFill>
              <a:srgbClr val="49B845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0" name="Google Shape;290;p17"/>
            <p:cNvSpPr txBox="1"/>
            <p:nvPr/>
          </p:nvSpPr>
          <p:spPr>
            <a:xfrm>
              <a:off x="15221" y="3659397"/>
              <a:ext cx="6233198" cy="28136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9525" lIns="49525" spcFirstLastPara="1" rIns="49525" wrap="square" tIns="49525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300"/>
                <a:buFont typeface="Calibri"/>
                <a:buNone/>
              </a:pPr>
              <a:r>
                <a:rPr b="1" lang="en-GB" sz="13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Writing: </a:t>
              </a:r>
              <a:r>
                <a:rPr lang="en-GB" sz="13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 </a:t>
              </a:r>
              <a:endParaRPr sz="13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91" name="Google Shape;291;p17"/>
            <p:cNvSpPr/>
            <p:nvPr/>
          </p:nvSpPr>
          <p:spPr>
            <a:xfrm>
              <a:off x="0" y="3993421"/>
              <a:ext cx="6263640" cy="311805"/>
            </a:xfrm>
            <a:prstGeom prst="roundRect">
              <a:avLst>
                <a:gd fmla="val 16667" name="adj"/>
              </a:avLst>
            </a:prstGeom>
            <a:solidFill>
              <a:srgbClr val="5EB146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2" name="Google Shape;292;p17"/>
            <p:cNvSpPr txBox="1"/>
            <p:nvPr/>
          </p:nvSpPr>
          <p:spPr>
            <a:xfrm>
              <a:off x="15221" y="4008642"/>
              <a:ext cx="6233198" cy="28136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9525" lIns="49525" spcFirstLastPara="1" rIns="49525" wrap="square" tIns="49525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300"/>
                <a:buFont typeface="Calibri"/>
                <a:buNone/>
              </a:pPr>
              <a:r>
                <a:rPr lang="en-GB" sz="13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Internally moderated based on Big Write assessments throughout the year</a:t>
              </a:r>
              <a:endParaRPr sz="13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93" name="Google Shape;293;p17"/>
            <p:cNvSpPr/>
            <p:nvPr/>
          </p:nvSpPr>
          <p:spPr>
            <a:xfrm>
              <a:off x="0" y="4342666"/>
              <a:ext cx="6263640" cy="311805"/>
            </a:xfrm>
            <a:prstGeom prst="roundRect">
              <a:avLst>
                <a:gd fmla="val 16667" name="adj"/>
              </a:avLst>
            </a:prstGeom>
            <a:solidFill>
              <a:srgbClr val="6FAB46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4" name="Google Shape;294;p17"/>
            <p:cNvSpPr txBox="1"/>
            <p:nvPr/>
          </p:nvSpPr>
          <p:spPr>
            <a:xfrm>
              <a:off x="15221" y="4357887"/>
              <a:ext cx="6233198" cy="28136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9525" lIns="49525" spcFirstLastPara="1" rIns="49525" wrap="square" tIns="49525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300"/>
                <a:buFont typeface="Calibri"/>
                <a:buNone/>
              </a:pPr>
              <a:r>
                <a:rPr lang="en-GB" sz="1300" u="sng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There will be a separate SATS Meeting in Spring term</a:t>
              </a:r>
              <a:endParaRPr sz="13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98" name="Shape 2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" name="Google Shape;299;p18"/>
          <p:cNvSpPr/>
          <p:nvPr/>
        </p:nvSpPr>
        <p:spPr>
          <a:xfrm>
            <a:off x="-1" y="0"/>
            <a:ext cx="509320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0" name="Google Shape;300;p18"/>
          <p:cNvSpPr txBox="1"/>
          <p:nvPr>
            <p:ph type="title"/>
          </p:nvPr>
        </p:nvSpPr>
        <p:spPr>
          <a:xfrm>
            <a:off x="524741" y="620392"/>
            <a:ext cx="3808268" cy="55046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Calibri"/>
              <a:buNone/>
            </a:pPr>
            <a:r>
              <a:rPr lang="en-GB" sz="6000">
                <a:solidFill>
                  <a:schemeClr val="lt1"/>
                </a:solidFill>
              </a:rPr>
              <a:t>How you can help at home </a:t>
            </a:r>
            <a:endParaRPr sz="6000">
              <a:solidFill>
                <a:schemeClr val="lt1"/>
              </a:solidFill>
            </a:endParaRPr>
          </a:p>
        </p:txBody>
      </p:sp>
      <p:grpSp>
        <p:nvGrpSpPr>
          <p:cNvPr id="301" name="Google Shape;301;p18"/>
          <p:cNvGrpSpPr/>
          <p:nvPr/>
        </p:nvGrpSpPr>
        <p:grpSpPr>
          <a:xfrm>
            <a:off x="5468389" y="651270"/>
            <a:ext cx="6263640" cy="5442929"/>
            <a:chOff x="0" y="30878"/>
            <a:chExt cx="6263640" cy="5442929"/>
          </a:xfrm>
        </p:grpSpPr>
        <p:sp>
          <p:nvSpPr>
            <p:cNvPr id="302" name="Google Shape;302;p18"/>
            <p:cNvSpPr/>
            <p:nvPr/>
          </p:nvSpPr>
          <p:spPr>
            <a:xfrm>
              <a:off x="0" y="30878"/>
              <a:ext cx="6263640" cy="1044809"/>
            </a:xfrm>
            <a:prstGeom prst="roundRect">
              <a:avLst>
                <a:gd fmla="val 16667" name="adj"/>
              </a:avLst>
            </a:prstGeom>
            <a:solidFill>
              <a:srgbClr val="599BD5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3" name="Google Shape;303;p18"/>
            <p:cNvSpPr txBox="1"/>
            <p:nvPr/>
          </p:nvSpPr>
          <p:spPr>
            <a:xfrm>
              <a:off x="51003" y="81881"/>
              <a:ext cx="6161634" cy="94280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72375" lIns="72375" spcFirstLastPara="1" rIns="72375" wrap="square" tIns="72375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900"/>
                <a:buFont typeface="Calibri"/>
                <a:buNone/>
              </a:pPr>
              <a:r>
                <a:rPr b="1" lang="en-GB" sz="1900" u="sng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Please resist the temptation to source and use previous SATs papers as we will be using them in class to assess gaps in knowledge. </a:t>
              </a:r>
              <a:endParaRPr sz="19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04" name="Google Shape;304;p18"/>
            <p:cNvSpPr/>
            <p:nvPr/>
          </p:nvSpPr>
          <p:spPr>
            <a:xfrm>
              <a:off x="0" y="1130408"/>
              <a:ext cx="6263640" cy="1044809"/>
            </a:xfrm>
            <a:prstGeom prst="roundRect">
              <a:avLst>
                <a:gd fmla="val 16667" name="adj"/>
              </a:avLst>
            </a:prstGeom>
            <a:solidFill>
              <a:srgbClr val="52CBCC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5" name="Google Shape;305;p18"/>
            <p:cNvSpPr txBox="1"/>
            <p:nvPr/>
          </p:nvSpPr>
          <p:spPr>
            <a:xfrm>
              <a:off x="51003" y="1181411"/>
              <a:ext cx="6161634" cy="94280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72375" lIns="72375" spcFirstLastPara="1" rIns="72375" wrap="square" tIns="72375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900"/>
                <a:buFont typeface="Calibri"/>
                <a:buNone/>
              </a:pPr>
              <a:r>
                <a:rPr lang="en-GB" sz="19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Encourage your child to practice their spellings each week.</a:t>
              </a:r>
              <a:endParaRPr/>
            </a:p>
          </p:txBody>
        </p:sp>
        <p:sp>
          <p:nvSpPr>
            <p:cNvPr id="306" name="Google Shape;306;p18"/>
            <p:cNvSpPr/>
            <p:nvPr/>
          </p:nvSpPr>
          <p:spPr>
            <a:xfrm>
              <a:off x="0" y="2229939"/>
              <a:ext cx="6263640" cy="1044809"/>
            </a:xfrm>
            <a:prstGeom prst="roundRect">
              <a:avLst>
                <a:gd fmla="val 16667" name="adj"/>
              </a:avLst>
            </a:prstGeom>
            <a:solidFill>
              <a:srgbClr val="4CC38C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7" name="Google Shape;307;p18"/>
            <p:cNvSpPr txBox="1"/>
            <p:nvPr/>
          </p:nvSpPr>
          <p:spPr>
            <a:xfrm>
              <a:off x="51003" y="2280942"/>
              <a:ext cx="6161634" cy="94280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72375" lIns="72375" spcFirstLastPara="1" rIns="72375" wrap="square" tIns="72375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900"/>
                <a:buFont typeface="Calibri"/>
                <a:buNone/>
              </a:pPr>
              <a:r>
                <a:rPr lang="en-GB" sz="19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Reading – daily reading at home.</a:t>
              </a:r>
              <a:endParaRPr/>
            </a:p>
          </p:txBody>
        </p:sp>
        <p:sp>
          <p:nvSpPr>
            <p:cNvPr id="308" name="Google Shape;308;p18"/>
            <p:cNvSpPr/>
            <p:nvPr/>
          </p:nvSpPr>
          <p:spPr>
            <a:xfrm>
              <a:off x="0" y="3329468"/>
              <a:ext cx="6263640" cy="1044809"/>
            </a:xfrm>
            <a:prstGeom prst="roundRect">
              <a:avLst>
                <a:gd fmla="val 16667" name="adj"/>
              </a:avLst>
            </a:prstGeom>
            <a:solidFill>
              <a:srgbClr val="46BA4E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9" name="Google Shape;309;p18"/>
            <p:cNvSpPr txBox="1"/>
            <p:nvPr/>
          </p:nvSpPr>
          <p:spPr>
            <a:xfrm>
              <a:off x="51003" y="3380471"/>
              <a:ext cx="6161634" cy="94280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72375" lIns="72375" spcFirstLastPara="1" rIns="72375" wrap="square" tIns="72375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900"/>
                <a:buFont typeface="Calibri"/>
                <a:buNone/>
              </a:pPr>
              <a:r>
                <a:rPr lang="en-GB" sz="19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Support your child in developing a neat and consistent handwriting style. </a:t>
              </a:r>
              <a:endParaRPr/>
            </a:p>
          </p:txBody>
        </p:sp>
        <p:sp>
          <p:nvSpPr>
            <p:cNvPr id="310" name="Google Shape;310;p18"/>
            <p:cNvSpPr/>
            <p:nvPr/>
          </p:nvSpPr>
          <p:spPr>
            <a:xfrm>
              <a:off x="0" y="4428998"/>
              <a:ext cx="6263640" cy="1044809"/>
            </a:xfrm>
            <a:prstGeom prst="roundRect">
              <a:avLst>
                <a:gd fmla="val 16667" name="adj"/>
              </a:avLst>
            </a:prstGeom>
            <a:solidFill>
              <a:srgbClr val="6FAB46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1" name="Google Shape;311;p18"/>
            <p:cNvSpPr txBox="1"/>
            <p:nvPr/>
          </p:nvSpPr>
          <p:spPr>
            <a:xfrm>
              <a:off x="51003" y="4480001"/>
              <a:ext cx="6161634" cy="94280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72375" lIns="72375" spcFirstLastPara="1" rIns="72375" wrap="square" tIns="72375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900"/>
                <a:buFont typeface="Calibri"/>
                <a:buNone/>
              </a:pPr>
              <a:r>
                <a:rPr lang="en-GB" sz="19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Discuss the methods that the children are using to answer questions to consolidate their Maths learning. This may be different to how you were taught yourself.</a:t>
              </a:r>
              <a:endParaRPr/>
            </a:p>
          </p:txBody>
        </p:sp>
      </p:grp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315" name="Shape 3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" name="Google Shape;316;p19"/>
          <p:cNvSpPr/>
          <p:nvPr/>
        </p:nvSpPr>
        <p:spPr>
          <a:xfrm>
            <a:off x="-1" y="0"/>
            <a:ext cx="509320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7" name="Google Shape;317;p19"/>
          <p:cNvSpPr txBox="1"/>
          <p:nvPr>
            <p:ph type="title"/>
          </p:nvPr>
        </p:nvSpPr>
        <p:spPr>
          <a:xfrm>
            <a:off x="524741" y="620392"/>
            <a:ext cx="3808268" cy="55046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Calibri"/>
              <a:buNone/>
            </a:pPr>
            <a:r>
              <a:rPr lang="en-GB" sz="6000">
                <a:solidFill>
                  <a:schemeClr val="lt1"/>
                </a:solidFill>
              </a:rPr>
              <a:t>Parents Evening </a:t>
            </a:r>
            <a:endParaRPr sz="6000">
              <a:solidFill>
                <a:schemeClr val="lt1"/>
              </a:solidFill>
            </a:endParaRPr>
          </a:p>
        </p:txBody>
      </p:sp>
      <p:grpSp>
        <p:nvGrpSpPr>
          <p:cNvPr id="318" name="Google Shape;318;p19"/>
          <p:cNvGrpSpPr/>
          <p:nvPr/>
        </p:nvGrpSpPr>
        <p:grpSpPr>
          <a:xfrm>
            <a:off x="5468389" y="867135"/>
            <a:ext cx="6263640" cy="5011199"/>
            <a:chOff x="0" y="246743"/>
            <a:chExt cx="6263640" cy="5011199"/>
          </a:xfrm>
        </p:grpSpPr>
        <p:sp>
          <p:nvSpPr>
            <p:cNvPr id="319" name="Google Shape;319;p19"/>
            <p:cNvSpPr/>
            <p:nvPr/>
          </p:nvSpPr>
          <p:spPr>
            <a:xfrm>
              <a:off x="0" y="246743"/>
              <a:ext cx="6263640" cy="2471039"/>
            </a:xfrm>
            <a:prstGeom prst="roundRect">
              <a:avLst>
                <a:gd fmla="val 16667" name="adj"/>
              </a:avLst>
            </a:prstGeom>
            <a:solidFill>
              <a:schemeClr val="accent2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0" name="Google Shape;320;p19"/>
            <p:cNvSpPr txBox="1"/>
            <p:nvPr/>
          </p:nvSpPr>
          <p:spPr>
            <a:xfrm>
              <a:off x="120626" y="367369"/>
              <a:ext cx="6022388" cy="222978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400"/>
                <a:buFont typeface="Calibri"/>
                <a:buNone/>
              </a:pPr>
              <a:r>
                <a:rPr lang="en-GB" sz="24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Parents evening meetings will take place during the week of 28</a:t>
              </a:r>
              <a:r>
                <a:rPr baseline="30000" lang="en-GB" sz="24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th</a:t>
              </a:r>
              <a:r>
                <a:rPr lang="en-GB" sz="24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 November. It provides a perfect opportunity to discuss progress and achievement. If a child may not be making the expected progress – we can work together in partnership to accelerate progress.</a:t>
              </a:r>
              <a:endParaRPr/>
            </a:p>
          </p:txBody>
        </p:sp>
        <p:sp>
          <p:nvSpPr>
            <p:cNvPr id="321" name="Google Shape;321;p19"/>
            <p:cNvSpPr/>
            <p:nvPr/>
          </p:nvSpPr>
          <p:spPr>
            <a:xfrm>
              <a:off x="0" y="2786903"/>
              <a:ext cx="6263640" cy="2471039"/>
            </a:xfrm>
            <a:prstGeom prst="roundRect">
              <a:avLst>
                <a:gd fmla="val 16667" name="adj"/>
              </a:avLst>
            </a:prstGeom>
            <a:solidFill>
              <a:srgbClr val="A4A4A4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2" name="Google Shape;322;p19"/>
            <p:cNvSpPr txBox="1"/>
            <p:nvPr/>
          </p:nvSpPr>
          <p:spPr>
            <a:xfrm>
              <a:off x="120626" y="2907529"/>
              <a:ext cx="6022388" cy="222978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400"/>
                <a:buFont typeface="Calibri"/>
                <a:buNone/>
              </a:pPr>
              <a:r>
                <a:rPr lang="en-GB" sz="24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Every child is different and develops at different rates – we will encourage and support them as they progress.</a:t>
              </a:r>
              <a:endParaRPr/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2"/>
          <p:cNvSpPr/>
          <p:nvPr/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Google Shape;94;p2"/>
          <p:cNvSpPr txBox="1"/>
          <p:nvPr>
            <p:ph type="title"/>
          </p:nvPr>
        </p:nvSpPr>
        <p:spPr>
          <a:xfrm>
            <a:off x="635000" y="640823"/>
            <a:ext cx="3418659" cy="558314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</a:pPr>
            <a:r>
              <a:rPr lang="en-GB" sz="5400"/>
              <a:t>Meet the Team</a:t>
            </a:r>
            <a:endParaRPr sz="5400"/>
          </a:p>
        </p:txBody>
      </p:sp>
      <p:sp>
        <p:nvSpPr>
          <p:cNvPr id="95" name="Google Shape;95;p2"/>
          <p:cNvSpPr/>
          <p:nvPr/>
        </p:nvSpPr>
        <p:spPr>
          <a:xfrm rot="5400000">
            <a:off x="1627450" y="3462719"/>
            <a:ext cx="5410200" cy="18288"/>
          </a:xfrm>
          <a:custGeom>
            <a:rect b="b" l="l" r="r" t="t"/>
            <a:pathLst>
              <a:path extrusionOk="0" fill="none" h="18288" w="5410200">
                <a:moveTo>
                  <a:pt x="0" y="0"/>
                </a:moveTo>
                <a:cubicBezTo>
                  <a:pt x="163050" y="-18707"/>
                  <a:pt x="319321" y="-16364"/>
                  <a:pt x="568071" y="0"/>
                </a:cubicBezTo>
                <a:cubicBezTo>
                  <a:pt x="816821" y="16364"/>
                  <a:pt x="1013224" y="-7268"/>
                  <a:pt x="1298448" y="0"/>
                </a:cubicBezTo>
                <a:cubicBezTo>
                  <a:pt x="1583672" y="7268"/>
                  <a:pt x="1631711" y="-3367"/>
                  <a:pt x="1920621" y="0"/>
                </a:cubicBezTo>
                <a:cubicBezTo>
                  <a:pt x="2209531" y="3367"/>
                  <a:pt x="2364420" y="-19184"/>
                  <a:pt x="2488692" y="0"/>
                </a:cubicBezTo>
                <a:cubicBezTo>
                  <a:pt x="2612964" y="19184"/>
                  <a:pt x="3023298" y="-34627"/>
                  <a:pt x="3219069" y="0"/>
                </a:cubicBezTo>
                <a:cubicBezTo>
                  <a:pt x="3414840" y="34627"/>
                  <a:pt x="3656810" y="24043"/>
                  <a:pt x="3895344" y="0"/>
                </a:cubicBezTo>
                <a:cubicBezTo>
                  <a:pt x="4133879" y="-24043"/>
                  <a:pt x="4393984" y="-19577"/>
                  <a:pt x="4571619" y="0"/>
                </a:cubicBezTo>
                <a:cubicBezTo>
                  <a:pt x="4749255" y="19577"/>
                  <a:pt x="5179928" y="-6281"/>
                  <a:pt x="5410200" y="0"/>
                </a:cubicBezTo>
                <a:cubicBezTo>
                  <a:pt x="5410730" y="6954"/>
                  <a:pt x="5410934" y="12839"/>
                  <a:pt x="5410200" y="18288"/>
                </a:cubicBezTo>
                <a:cubicBezTo>
                  <a:pt x="5139060" y="6751"/>
                  <a:pt x="5121593" y="31035"/>
                  <a:pt x="4842129" y="18288"/>
                </a:cubicBezTo>
                <a:cubicBezTo>
                  <a:pt x="4562665" y="5541"/>
                  <a:pt x="4448273" y="9487"/>
                  <a:pt x="4328160" y="18288"/>
                </a:cubicBezTo>
                <a:cubicBezTo>
                  <a:pt x="4208047" y="27089"/>
                  <a:pt x="3760936" y="22567"/>
                  <a:pt x="3597783" y="18288"/>
                </a:cubicBezTo>
                <a:cubicBezTo>
                  <a:pt x="3434630" y="14009"/>
                  <a:pt x="3299718" y="33213"/>
                  <a:pt x="3029712" y="18288"/>
                </a:cubicBezTo>
                <a:cubicBezTo>
                  <a:pt x="2759706" y="3363"/>
                  <a:pt x="2640159" y="27394"/>
                  <a:pt x="2299335" y="18288"/>
                </a:cubicBezTo>
                <a:cubicBezTo>
                  <a:pt x="1958511" y="9182"/>
                  <a:pt x="1801186" y="28985"/>
                  <a:pt x="1514856" y="18288"/>
                </a:cubicBezTo>
                <a:cubicBezTo>
                  <a:pt x="1228526" y="7591"/>
                  <a:pt x="1063509" y="-5305"/>
                  <a:pt x="892683" y="18288"/>
                </a:cubicBezTo>
                <a:cubicBezTo>
                  <a:pt x="721857" y="41881"/>
                  <a:pt x="186945" y="-20897"/>
                  <a:pt x="0" y="18288"/>
                </a:cubicBezTo>
                <a:cubicBezTo>
                  <a:pt x="-570" y="9279"/>
                  <a:pt x="132" y="5100"/>
                  <a:pt x="0" y="0"/>
                </a:cubicBezTo>
                <a:close/>
              </a:path>
              <a:path extrusionOk="0" h="18288" w="5410200">
                <a:moveTo>
                  <a:pt x="0" y="0"/>
                </a:moveTo>
                <a:cubicBezTo>
                  <a:pt x="285096" y="-4925"/>
                  <a:pt x="376456" y="22268"/>
                  <a:pt x="622173" y="0"/>
                </a:cubicBezTo>
                <a:cubicBezTo>
                  <a:pt x="867890" y="-22268"/>
                  <a:pt x="1031392" y="7228"/>
                  <a:pt x="1136142" y="0"/>
                </a:cubicBezTo>
                <a:cubicBezTo>
                  <a:pt x="1240892" y="-7228"/>
                  <a:pt x="1561853" y="9877"/>
                  <a:pt x="1920621" y="0"/>
                </a:cubicBezTo>
                <a:cubicBezTo>
                  <a:pt x="2279389" y="-9877"/>
                  <a:pt x="2367255" y="19546"/>
                  <a:pt x="2542794" y="0"/>
                </a:cubicBezTo>
                <a:cubicBezTo>
                  <a:pt x="2718333" y="-19546"/>
                  <a:pt x="2866732" y="-22226"/>
                  <a:pt x="3164967" y="0"/>
                </a:cubicBezTo>
                <a:cubicBezTo>
                  <a:pt x="3463202" y="22226"/>
                  <a:pt x="3568055" y="-2765"/>
                  <a:pt x="3949446" y="0"/>
                </a:cubicBezTo>
                <a:cubicBezTo>
                  <a:pt x="4330837" y="2765"/>
                  <a:pt x="4287895" y="10557"/>
                  <a:pt x="4517517" y="0"/>
                </a:cubicBezTo>
                <a:cubicBezTo>
                  <a:pt x="4747139" y="-10557"/>
                  <a:pt x="5149588" y="8716"/>
                  <a:pt x="5410200" y="0"/>
                </a:cubicBezTo>
                <a:cubicBezTo>
                  <a:pt x="5409517" y="5414"/>
                  <a:pt x="5409480" y="12510"/>
                  <a:pt x="5410200" y="18288"/>
                </a:cubicBezTo>
                <a:cubicBezTo>
                  <a:pt x="5163327" y="41494"/>
                  <a:pt x="5008749" y="10693"/>
                  <a:pt x="4842129" y="18288"/>
                </a:cubicBezTo>
                <a:cubicBezTo>
                  <a:pt x="4675509" y="25883"/>
                  <a:pt x="4433401" y="-615"/>
                  <a:pt x="4165854" y="18288"/>
                </a:cubicBezTo>
                <a:cubicBezTo>
                  <a:pt x="3898308" y="37191"/>
                  <a:pt x="3809032" y="-8710"/>
                  <a:pt x="3543681" y="18288"/>
                </a:cubicBezTo>
                <a:cubicBezTo>
                  <a:pt x="3278330" y="45286"/>
                  <a:pt x="3073876" y="-15917"/>
                  <a:pt x="2759202" y="18288"/>
                </a:cubicBezTo>
                <a:cubicBezTo>
                  <a:pt x="2444528" y="52493"/>
                  <a:pt x="2204144" y="3372"/>
                  <a:pt x="1974723" y="18288"/>
                </a:cubicBezTo>
                <a:cubicBezTo>
                  <a:pt x="1745302" y="33204"/>
                  <a:pt x="1602335" y="31490"/>
                  <a:pt x="1406652" y="18288"/>
                </a:cubicBezTo>
                <a:cubicBezTo>
                  <a:pt x="1210969" y="5086"/>
                  <a:pt x="923948" y="3161"/>
                  <a:pt x="730377" y="18288"/>
                </a:cubicBezTo>
                <a:cubicBezTo>
                  <a:pt x="536806" y="33415"/>
                  <a:pt x="336496" y="-141"/>
                  <a:pt x="0" y="18288"/>
                </a:cubicBezTo>
                <a:cubicBezTo>
                  <a:pt x="-306" y="11061"/>
                  <a:pt x="-655" y="7751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cap="rnd" cmpd="sng" w="41275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96" name="Google Shape;96;p2"/>
          <p:cNvGrpSpPr/>
          <p:nvPr/>
        </p:nvGrpSpPr>
        <p:grpSpPr>
          <a:xfrm>
            <a:off x="4648018" y="643525"/>
            <a:ext cx="6900512" cy="5530734"/>
            <a:chOff x="0" y="2703"/>
            <a:chExt cx="6900512" cy="5530734"/>
          </a:xfrm>
        </p:grpSpPr>
        <p:cxnSp>
          <p:nvCxnSpPr>
            <p:cNvPr id="97" name="Google Shape;97;p2"/>
            <p:cNvCxnSpPr/>
            <p:nvPr/>
          </p:nvCxnSpPr>
          <p:spPr>
            <a:xfrm>
              <a:off x="0" y="2703"/>
              <a:ext cx="6900512" cy="0"/>
            </a:xfrm>
            <a:prstGeom prst="straightConnector1">
              <a:avLst/>
            </a:prstGeom>
            <a:solidFill>
              <a:schemeClr val="accent4"/>
            </a:solidFill>
            <a:ln cap="flat" cmpd="sng" w="12700">
              <a:solidFill>
                <a:schemeClr val="accent4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sp>
          <p:nvSpPr>
            <p:cNvPr id="98" name="Google Shape;98;p2"/>
            <p:cNvSpPr/>
            <p:nvPr/>
          </p:nvSpPr>
          <p:spPr>
            <a:xfrm>
              <a:off x="0" y="2703"/>
              <a:ext cx="6900512" cy="184357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9" name="Google Shape;99;p2"/>
            <p:cNvSpPr txBox="1"/>
            <p:nvPr/>
          </p:nvSpPr>
          <p:spPr>
            <a:xfrm>
              <a:off x="0" y="2703"/>
              <a:ext cx="6900512" cy="184357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194300" lIns="194300" spcFirstLastPara="1" rIns="194300" wrap="square" tIns="1943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5100"/>
                <a:buFont typeface="Calibri"/>
                <a:buNone/>
              </a:pPr>
              <a:r>
                <a:rPr lang="en-GB" sz="51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Class Teacher: Miss Jeffries</a:t>
              </a:r>
              <a:endParaRPr/>
            </a:p>
          </p:txBody>
        </p:sp>
        <p:cxnSp>
          <p:nvCxnSpPr>
            <p:cNvPr id="100" name="Google Shape;100;p2"/>
            <p:cNvCxnSpPr/>
            <p:nvPr/>
          </p:nvCxnSpPr>
          <p:spPr>
            <a:xfrm>
              <a:off x="0" y="1846281"/>
              <a:ext cx="6900512" cy="0"/>
            </a:xfrm>
            <a:prstGeom prst="straightConnector1">
              <a:avLst/>
            </a:prstGeom>
            <a:solidFill>
              <a:schemeClr val="accent4"/>
            </a:solidFill>
            <a:ln cap="flat" cmpd="sng" w="12700">
              <a:solidFill>
                <a:schemeClr val="accent4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sp>
          <p:nvSpPr>
            <p:cNvPr id="101" name="Google Shape;101;p2"/>
            <p:cNvSpPr/>
            <p:nvPr/>
          </p:nvSpPr>
          <p:spPr>
            <a:xfrm>
              <a:off x="0" y="1846281"/>
              <a:ext cx="6900512" cy="184357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2" name="Google Shape;102;p2"/>
            <p:cNvSpPr txBox="1"/>
            <p:nvPr/>
          </p:nvSpPr>
          <p:spPr>
            <a:xfrm>
              <a:off x="0" y="1846281"/>
              <a:ext cx="6900512" cy="184357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194300" lIns="194300" spcFirstLastPara="1" rIns="194300" wrap="square" tIns="1943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5100"/>
                <a:buFont typeface="Calibri"/>
                <a:buNone/>
              </a:pPr>
              <a:r>
                <a:rPr lang="en-GB" sz="51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Support Staff: Mrs Mcintyre</a:t>
              </a:r>
              <a:endParaRPr/>
            </a:p>
          </p:txBody>
        </p:sp>
        <p:cxnSp>
          <p:nvCxnSpPr>
            <p:cNvPr id="103" name="Google Shape;103;p2"/>
            <p:cNvCxnSpPr/>
            <p:nvPr/>
          </p:nvCxnSpPr>
          <p:spPr>
            <a:xfrm>
              <a:off x="0" y="3689859"/>
              <a:ext cx="6900512" cy="0"/>
            </a:xfrm>
            <a:prstGeom prst="straightConnector1">
              <a:avLst/>
            </a:prstGeom>
            <a:solidFill>
              <a:schemeClr val="accent4"/>
            </a:solidFill>
            <a:ln cap="flat" cmpd="sng" w="12700">
              <a:solidFill>
                <a:schemeClr val="accent4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sp>
          <p:nvSpPr>
            <p:cNvPr id="104" name="Google Shape;104;p2"/>
            <p:cNvSpPr/>
            <p:nvPr/>
          </p:nvSpPr>
          <p:spPr>
            <a:xfrm>
              <a:off x="0" y="3689859"/>
              <a:ext cx="6900512" cy="184357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5" name="Google Shape;105;p2"/>
            <p:cNvSpPr txBox="1"/>
            <p:nvPr/>
          </p:nvSpPr>
          <p:spPr>
            <a:xfrm>
              <a:off x="0" y="3689859"/>
              <a:ext cx="6900512" cy="184357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194300" lIns="194300" spcFirstLastPara="1" rIns="194300" wrap="square" tIns="1943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5100"/>
                <a:buFont typeface="Calibri"/>
                <a:buNone/>
              </a:pPr>
              <a:r>
                <a:rPr lang="en-GB" sz="51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Miss Smith </a:t>
              </a:r>
              <a:endParaRPr/>
            </a:p>
          </p:txBody>
        </p:sp>
      </p:grp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26" name="Shape 3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" name="Google Shape;327;g1393ae94f44_0_0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Things to look forward to! </a:t>
            </a:r>
            <a:endParaRPr/>
          </a:p>
        </p:txBody>
      </p:sp>
      <p:sp>
        <p:nvSpPr>
          <p:cNvPr id="328" name="Google Shape;328;g1393ae94f44_0_0"/>
          <p:cNvSpPr txBox="1"/>
          <p:nvPr>
            <p:ph idx="1" type="body"/>
          </p:nvPr>
        </p:nvSpPr>
        <p:spPr>
          <a:xfrm>
            <a:off x="838200" y="2774375"/>
            <a:ext cx="10515600" cy="3402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 fontScale="92500" lnSpcReduction="20000"/>
          </a:bodyPr>
          <a:lstStyle/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-GB"/>
              <a:t>Year 2 Nativity 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-GB"/>
              <a:t>Open mornings (a chance for you to come and look at your child’s work) 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-GB"/>
              <a:t>Year 2 swimming lessons </a:t>
            </a:r>
            <a:r>
              <a:rPr lang="en-GB" u="sng"/>
              <a:t>Summer term </a:t>
            </a:r>
            <a:endParaRPr u="sng"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-GB"/>
              <a:t>Fire of London workshop 17.1.23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332" name="Shape 3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" name="Google Shape;333;p20"/>
          <p:cNvSpPr/>
          <p:nvPr/>
        </p:nvSpPr>
        <p:spPr>
          <a:xfrm>
            <a:off x="-1" y="0"/>
            <a:ext cx="509320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4" name="Google Shape;334;p20"/>
          <p:cNvSpPr txBox="1"/>
          <p:nvPr>
            <p:ph type="title"/>
          </p:nvPr>
        </p:nvSpPr>
        <p:spPr>
          <a:xfrm>
            <a:off x="524741" y="620392"/>
            <a:ext cx="3808268" cy="55046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Calibri"/>
              <a:buNone/>
            </a:pPr>
            <a:r>
              <a:rPr lang="en-GB" sz="6000">
                <a:solidFill>
                  <a:schemeClr val="lt1"/>
                </a:solidFill>
              </a:rPr>
              <a:t>Thank You </a:t>
            </a:r>
            <a:endParaRPr sz="6000">
              <a:solidFill>
                <a:schemeClr val="lt1"/>
              </a:solidFill>
            </a:endParaRPr>
          </a:p>
        </p:txBody>
      </p:sp>
      <p:grpSp>
        <p:nvGrpSpPr>
          <p:cNvPr id="335" name="Google Shape;335;p20"/>
          <p:cNvGrpSpPr/>
          <p:nvPr/>
        </p:nvGrpSpPr>
        <p:grpSpPr>
          <a:xfrm>
            <a:off x="5468389" y="1186365"/>
            <a:ext cx="6263640" cy="4372741"/>
            <a:chOff x="0" y="565973"/>
            <a:chExt cx="6263640" cy="4372741"/>
          </a:xfrm>
        </p:grpSpPr>
        <p:sp>
          <p:nvSpPr>
            <p:cNvPr id="336" name="Google Shape;336;p20"/>
            <p:cNvSpPr/>
            <p:nvPr/>
          </p:nvSpPr>
          <p:spPr>
            <a:xfrm>
              <a:off x="0" y="565973"/>
              <a:ext cx="6263640" cy="1390380"/>
            </a:xfrm>
            <a:prstGeom prst="roundRect">
              <a:avLst>
                <a:gd fmla="val 16667" name="adj"/>
              </a:avLst>
            </a:prstGeom>
            <a:solidFill>
              <a:srgbClr val="599BD5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7" name="Google Shape;337;p20"/>
            <p:cNvSpPr txBox="1"/>
            <p:nvPr/>
          </p:nvSpPr>
          <p:spPr>
            <a:xfrm>
              <a:off x="67873" y="633846"/>
              <a:ext cx="6127894" cy="125463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33350" lIns="133350" spcFirstLastPara="1" rIns="133350" wrap="square" tIns="13335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3500"/>
                <a:buFont typeface="Calibri"/>
                <a:buNone/>
              </a:pPr>
              <a:r>
                <a:rPr lang="en-GB" sz="35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Any questions?</a:t>
              </a:r>
              <a:endParaRPr sz="35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38" name="Google Shape;338;p20"/>
            <p:cNvSpPr/>
            <p:nvPr/>
          </p:nvSpPr>
          <p:spPr>
            <a:xfrm>
              <a:off x="0" y="2057153"/>
              <a:ext cx="6263640" cy="1390380"/>
            </a:xfrm>
            <a:prstGeom prst="roundRect">
              <a:avLst>
                <a:gd fmla="val 16667" name="adj"/>
              </a:avLst>
            </a:prstGeom>
            <a:solidFill>
              <a:srgbClr val="4CC38C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9" name="Google Shape;339;p20"/>
            <p:cNvSpPr txBox="1"/>
            <p:nvPr/>
          </p:nvSpPr>
          <p:spPr>
            <a:xfrm>
              <a:off x="67873" y="2125026"/>
              <a:ext cx="6127894" cy="125463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33350" lIns="133350" spcFirstLastPara="1" rIns="133350" wrap="square" tIns="13335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3500"/>
                <a:buFont typeface="Calibri"/>
                <a:buNone/>
              </a:pPr>
              <a:r>
                <a:rPr lang="en-GB" sz="35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Please email the School email address:</a:t>
              </a:r>
              <a:endParaRPr/>
            </a:p>
          </p:txBody>
        </p:sp>
        <p:sp>
          <p:nvSpPr>
            <p:cNvPr id="340" name="Google Shape;340;p20"/>
            <p:cNvSpPr/>
            <p:nvPr/>
          </p:nvSpPr>
          <p:spPr>
            <a:xfrm>
              <a:off x="0" y="3548334"/>
              <a:ext cx="6263640" cy="1390380"/>
            </a:xfrm>
            <a:prstGeom prst="roundRect">
              <a:avLst>
                <a:gd fmla="val 16667" name="adj"/>
              </a:avLst>
            </a:prstGeom>
            <a:solidFill>
              <a:srgbClr val="6FAB46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1" name="Google Shape;341;p20"/>
            <p:cNvSpPr txBox="1"/>
            <p:nvPr/>
          </p:nvSpPr>
          <p:spPr>
            <a:xfrm>
              <a:off x="67873" y="3616207"/>
              <a:ext cx="6127894" cy="125463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33350" lIns="133350" spcFirstLastPara="1" rIns="133350" wrap="square" tIns="13335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3500"/>
                <a:buFont typeface="Calibri"/>
                <a:buNone/>
              </a:pPr>
              <a:r>
                <a:rPr lang="en-GB" sz="35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admin@stbernadette.herts.sch.uk</a:t>
              </a:r>
              <a:endParaRPr/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3"/>
          <p:cNvSpPr/>
          <p:nvPr/>
        </p:nvSpPr>
        <p:spPr>
          <a:xfrm>
            <a:off x="-1" y="0"/>
            <a:ext cx="509320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1" name="Google Shape;111;p3"/>
          <p:cNvSpPr txBox="1"/>
          <p:nvPr>
            <p:ph type="title"/>
          </p:nvPr>
        </p:nvSpPr>
        <p:spPr>
          <a:xfrm>
            <a:off x="524741" y="620392"/>
            <a:ext cx="3808268" cy="55046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Calibri"/>
              <a:buNone/>
            </a:pPr>
            <a:r>
              <a:rPr lang="en-GB" sz="6000">
                <a:solidFill>
                  <a:schemeClr val="lt1"/>
                </a:solidFill>
              </a:rPr>
              <a:t>The Curriculum </a:t>
            </a:r>
            <a:endParaRPr sz="6000">
              <a:solidFill>
                <a:schemeClr val="lt1"/>
              </a:solidFill>
            </a:endParaRPr>
          </a:p>
        </p:txBody>
      </p:sp>
      <p:grpSp>
        <p:nvGrpSpPr>
          <p:cNvPr id="112" name="Google Shape;112;p3"/>
          <p:cNvGrpSpPr/>
          <p:nvPr/>
        </p:nvGrpSpPr>
        <p:grpSpPr>
          <a:xfrm>
            <a:off x="5468389" y="641055"/>
            <a:ext cx="6263640" cy="5463361"/>
            <a:chOff x="0" y="20663"/>
            <a:chExt cx="6263640" cy="5463361"/>
          </a:xfrm>
        </p:grpSpPr>
        <p:sp>
          <p:nvSpPr>
            <p:cNvPr id="113" name="Google Shape;113;p3"/>
            <p:cNvSpPr/>
            <p:nvPr/>
          </p:nvSpPr>
          <p:spPr>
            <a:xfrm>
              <a:off x="0" y="20663"/>
              <a:ext cx="6263640" cy="1759680"/>
            </a:xfrm>
            <a:prstGeom prst="roundRect">
              <a:avLst>
                <a:gd fmla="val 16667" name="adj"/>
              </a:avLst>
            </a:prstGeom>
            <a:solidFill>
              <a:srgbClr val="599BD5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4" name="Google Shape;114;p3"/>
            <p:cNvSpPr txBox="1"/>
            <p:nvPr/>
          </p:nvSpPr>
          <p:spPr>
            <a:xfrm>
              <a:off x="85900" y="106563"/>
              <a:ext cx="6091840" cy="158788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21900" lIns="121900" spcFirstLastPara="1" rIns="121900" wrap="square" tIns="1219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3200"/>
                <a:buFont typeface="Calibri"/>
                <a:buNone/>
              </a:pPr>
              <a:r>
                <a:rPr lang="en-GB" sz="32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The Year 2 Curriculum aims to </a:t>
              </a:r>
              <a:r>
                <a:rPr lang="en-GB" sz="32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nurture</a:t>
              </a:r>
              <a:r>
                <a:rPr lang="en-GB" sz="32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 engagement, curiosity and </a:t>
              </a:r>
              <a:r>
                <a:rPr lang="en-GB" sz="32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innovation</a:t>
              </a:r>
              <a:r>
                <a:rPr lang="en-GB" sz="32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. </a:t>
              </a:r>
              <a:endParaRPr/>
            </a:p>
          </p:txBody>
        </p:sp>
        <p:sp>
          <p:nvSpPr>
            <p:cNvPr id="115" name="Google Shape;115;p3"/>
            <p:cNvSpPr/>
            <p:nvPr/>
          </p:nvSpPr>
          <p:spPr>
            <a:xfrm>
              <a:off x="0" y="1872503"/>
              <a:ext cx="6263640" cy="1759680"/>
            </a:xfrm>
            <a:prstGeom prst="roundRect">
              <a:avLst>
                <a:gd fmla="val 16667" name="adj"/>
              </a:avLst>
            </a:prstGeom>
            <a:solidFill>
              <a:srgbClr val="4CC38C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6" name="Google Shape;116;p3"/>
            <p:cNvSpPr txBox="1"/>
            <p:nvPr/>
          </p:nvSpPr>
          <p:spPr>
            <a:xfrm>
              <a:off x="85900" y="1958403"/>
              <a:ext cx="6091840" cy="158788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21900" lIns="121900" spcFirstLastPara="1" rIns="121900" wrap="square" tIns="1219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3200"/>
                <a:buFont typeface="Calibri"/>
                <a:buNone/>
              </a:pPr>
              <a:r>
                <a:rPr lang="en-GB" sz="32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We plan for the needs of the individual child. </a:t>
              </a:r>
              <a:endParaRPr/>
            </a:p>
          </p:txBody>
        </p:sp>
        <p:sp>
          <p:nvSpPr>
            <p:cNvPr id="117" name="Google Shape;117;p3"/>
            <p:cNvSpPr/>
            <p:nvPr/>
          </p:nvSpPr>
          <p:spPr>
            <a:xfrm>
              <a:off x="0" y="3724344"/>
              <a:ext cx="6263640" cy="1759680"/>
            </a:xfrm>
            <a:prstGeom prst="roundRect">
              <a:avLst>
                <a:gd fmla="val 16667" name="adj"/>
              </a:avLst>
            </a:prstGeom>
            <a:solidFill>
              <a:srgbClr val="6FAB46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8" name="Google Shape;118;p3"/>
            <p:cNvSpPr txBox="1"/>
            <p:nvPr/>
          </p:nvSpPr>
          <p:spPr>
            <a:xfrm>
              <a:off x="85900" y="3810244"/>
              <a:ext cx="6091840" cy="158788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21900" lIns="121900" spcFirstLastPara="1" rIns="121900" wrap="square" tIns="1219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3200"/>
                <a:buFont typeface="Calibri"/>
                <a:buNone/>
              </a:pPr>
              <a:r>
                <a:rPr lang="en-GB" sz="32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In Year 2, the children will become aware of much higher expectations and demands of the curriculum. </a:t>
              </a:r>
              <a:endParaRPr/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4"/>
          <p:cNvSpPr/>
          <p:nvPr/>
        </p:nvSpPr>
        <p:spPr>
          <a:xfrm>
            <a:off x="3048" y="4293"/>
            <a:ext cx="12188952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4" name="Google Shape;124;p4"/>
          <p:cNvSpPr/>
          <p:nvPr/>
        </p:nvSpPr>
        <p:spPr>
          <a:xfrm>
            <a:off x="0" y="-4"/>
            <a:ext cx="4167268" cy="685800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5" name="Google Shape;125;p4"/>
          <p:cNvSpPr txBox="1"/>
          <p:nvPr>
            <p:ph type="title"/>
          </p:nvPr>
        </p:nvSpPr>
        <p:spPr>
          <a:xfrm>
            <a:off x="686834" y="591344"/>
            <a:ext cx="3200400" cy="558561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400"/>
              <a:buFont typeface="Calibri"/>
              <a:buNone/>
            </a:pPr>
            <a:r>
              <a:rPr lang="en-GB">
                <a:solidFill>
                  <a:srgbClr val="FFFFFF"/>
                </a:solidFill>
              </a:rPr>
              <a:t>Year 2 Subjects 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126" name="Google Shape;126;p4"/>
          <p:cNvSpPr/>
          <p:nvPr/>
        </p:nvSpPr>
        <p:spPr>
          <a:xfrm flipH="1" rot="10800000">
            <a:off x="7550402" y="2455479"/>
            <a:ext cx="4083433" cy="4083433"/>
          </a:xfrm>
          <a:prstGeom prst="arc">
            <a:avLst>
              <a:gd fmla="val 16200000" name="adj1"/>
              <a:gd fmla="val 0" name="adj2"/>
            </a:avLst>
          </a:prstGeom>
          <a:noFill/>
          <a:ln cap="rnd" cmpd="sng" w="127000">
            <a:solidFill>
              <a:schemeClr val="accent4"/>
            </a:solidFill>
            <a:prstDash val="dash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7" name="Google Shape;127;p4"/>
          <p:cNvSpPr txBox="1"/>
          <p:nvPr>
            <p:ph idx="1" type="body"/>
          </p:nvPr>
        </p:nvSpPr>
        <p:spPr>
          <a:xfrm>
            <a:off x="4447308" y="591344"/>
            <a:ext cx="6906491" cy="558561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-342900" lvl="0" marL="3429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1200"/>
              <a:buFont typeface="Noto Sans Symbols"/>
              <a:buChar char="❖"/>
            </a:pPr>
            <a:r>
              <a:rPr b="0" i="0" lang="en-GB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Religious Education</a:t>
            </a:r>
            <a:endParaRPr/>
          </a:p>
          <a:p>
            <a:pPr indent="-342900" lvl="0" marL="3429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C00000"/>
              </a:buClr>
              <a:buSzPts val="1200"/>
              <a:buFont typeface="Noto Sans Symbols"/>
              <a:buChar char="❖"/>
            </a:pPr>
            <a:r>
              <a:rPr b="0" i="0" lang="en-GB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English</a:t>
            </a:r>
            <a:endParaRPr/>
          </a:p>
          <a:p>
            <a:pPr indent="-342900" lvl="0" marL="3429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C00000"/>
              </a:buClr>
              <a:buSzPts val="1200"/>
              <a:buFont typeface="Noto Sans Symbols"/>
              <a:buChar char="❖"/>
            </a:pPr>
            <a:r>
              <a:rPr b="0" i="0" lang="en-GB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Maths</a:t>
            </a:r>
            <a:endParaRPr/>
          </a:p>
          <a:p>
            <a:pPr indent="-342900" lvl="0" marL="3429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C00000"/>
              </a:buClr>
              <a:buSzPts val="1200"/>
              <a:buFont typeface="Noto Sans Symbols"/>
              <a:buChar char="❖"/>
            </a:pPr>
            <a:r>
              <a:rPr b="0" i="0" lang="en-GB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Physical Education  - </a:t>
            </a:r>
            <a:r>
              <a:rPr b="1" i="0" lang="en-GB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Wednesday &amp; Friday</a:t>
            </a:r>
            <a:endParaRPr/>
          </a:p>
          <a:p>
            <a:pPr indent="-342900" lvl="0" marL="3429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C00000"/>
              </a:buClr>
              <a:buSzPts val="1200"/>
              <a:buFont typeface="Noto Sans Symbols"/>
              <a:buChar char="❖"/>
            </a:pPr>
            <a:r>
              <a:rPr b="0" i="0" lang="en-GB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History</a:t>
            </a:r>
            <a:endParaRPr/>
          </a:p>
          <a:p>
            <a:pPr indent="-342900" lvl="0" marL="3429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C00000"/>
              </a:buClr>
              <a:buSzPts val="1200"/>
              <a:buFont typeface="Noto Sans Symbols"/>
              <a:buChar char="❖"/>
            </a:pPr>
            <a:r>
              <a:rPr b="0" i="0" lang="en-GB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Geography</a:t>
            </a:r>
            <a:endParaRPr/>
          </a:p>
          <a:p>
            <a:pPr indent="-342900" lvl="0" marL="3429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C00000"/>
              </a:buClr>
              <a:buSzPts val="1200"/>
              <a:buFont typeface="Noto Sans Symbols"/>
              <a:buChar char="❖"/>
            </a:pPr>
            <a:r>
              <a:rPr b="0" i="0" lang="en-GB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Science</a:t>
            </a:r>
            <a:endParaRPr/>
          </a:p>
          <a:p>
            <a:pPr indent="-342900" lvl="0" marL="3429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C00000"/>
              </a:buClr>
              <a:buSzPts val="1200"/>
              <a:buFont typeface="Noto Sans Symbols"/>
              <a:buChar char="❖"/>
            </a:pPr>
            <a:r>
              <a:rPr b="0" i="0" lang="en-GB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Art</a:t>
            </a:r>
            <a:endParaRPr/>
          </a:p>
          <a:p>
            <a:pPr indent="-342900" lvl="0" marL="3429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C00000"/>
              </a:buClr>
              <a:buSzPts val="1200"/>
              <a:buFont typeface="Noto Sans Symbols"/>
              <a:buChar char="❖"/>
            </a:pPr>
            <a:r>
              <a:rPr b="0" i="0" lang="en-GB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Music</a:t>
            </a:r>
            <a:endParaRPr/>
          </a:p>
          <a:p>
            <a:pPr indent="-342900" lvl="0" marL="3429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C00000"/>
              </a:buClr>
              <a:buSzPts val="1200"/>
              <a:buFont typeface="Noto Sans Symbols"/>
              <a:buChar char="❖"/>
            </a:pPr>
            <a:r>
              <a:rPr b="0" i="0" lang="en-GB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Design and Technology</a:t>
            </a:r>
            <a:endParaRPr/>
          </a:p>
          <a:p>
            <a:pPr indent="-342900" lvl="0" marL="3429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C00000"/>
              </a:buClr>
              <a:buSzPts val="1200"/>
              <a:buFont typeface="Noto Sans Symbols"/>
              <a:buChar char="❖"/>
            </a:pPr>
            <a:r>
              <a:rPr b="0" i="0" lang="en-GB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Computing</a:t>
            </a:r>
            <a:endParaRPr/>
          </a:p>
          <a:p>
            <a:pPr indent="-342900" lvl="0" marL="3429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C00000"/>
              </a:buClr>
              <a:buSzPts val="1200"/>
              <a:buFont typeface="Noto Sans Symbols"/>
              <a:buChar char="❖"/>
            </a:pPr>
            <a:r>
              <a:rPr b="0" i="0" lang="en-GB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PSHE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5"/>
          <p:cNvSpPr/>
          <p:nvPr/>
        </p:nvSpPr>
        <p:spPr>
          <a:xfrm>
            <a:off x="3048" y="0"/>
            <a:ext cx="12188952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3" name="Google Shape;133;p5"/>
          <p:cNvSpPr/>
          <p:nvPr/>
        </p:nvSpPr>
        <p:spPr>
          <a:xfrm>
            <a:off x="1" y="0"/>
            <a:ext cx="4167271" cy="6858000"/>
          </a:xfrm>
          <a:custGeom>
            <a:rect b="b" l="l" r="r" t="t"/>
            <a:pathLst>
              <a:path extrusionOk="0" h="6858000" w="4167271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4" name="Google Shape;134;p5"/>
          <p:cNvSpPr txBox="1"/>
          <p:nvPr>
            <p:ph type="ctrTitle"/>
          </p:nvPr>
        </p:nvSpPr>
        <p:spPr>
          <a:xfrm>
            <a:off x="686834" y="1153572"/>
            <a:ext cx="3200400" cy="44611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400"/>
              <a:buFont typeface="Calibri"/>
              <a:buNone/>
            </a:pPr>
            <a:r>
              <a:rPr lang="en-GB" sz="44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Religious Education</a:t>
            </a:r>
            <a:endParaRPr/>
          </a:p>
        </p:txBody>
      </p:sp>
      <p:sp>
        <p:nvSpPr>
          <p:cNvPr id="135" name="Google Shape;135;p5"/>
          <p:cNvSpPr/>
          <p:nvPr/>
        </p:nvSpPr>
        <p:spPr>
          <a:xfrm flipH="1" rot="10800000">
            <a:off x="7550402" y="2455479"/>
            <a:ext cx="4083433" cy="4083433"/>
          </a:xfrm>
          <a:prstGeom prst="arc">
            <a:avLst>
              <a:gd fmla="val 16200000" name="adj1"/>
              <a:gd fmla="val 0" name="adj2"/>
            </a:avLst>
          </a:prstGeom>
          <a:noFill/>
          <a:ln cap="rnd" cmpd="sng" w="127000">
            <a:solidFill>
              <a:schemeClr val="accent4"/>
            </a:solidFill>
            <a:prstDash val="dash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6" name="Google Shape;136;p5"/>
          <p:cNvSpPr txBox="1"/>
          <p:nvPr>
            <p:ph idx="1" type="subTitle"/>
          </p:nvPr>
        </p:nvSpPr>
        <p:spPr>
          <a:xfrm>
            <a:off x="4447308" y="591344"/>
            <a:ext cx="6906491" cy="558561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GB"/>
              <a:t>A theological approach to the teaching of Religious Education. 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GB"/>
              <a:t>Discrete</a:t>
            </a:r>
            <a:r>
              <a:rPr lang="en-GB"/>
              <a:t> teaching of scripture including the historical background.</a:t>
            </a:r>
            <a:endParaRPr/>
          </a:p>
          <a:p>
            <a:pPr indent="15240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GB"/>
              <a:t>RE Collective Worship 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GB"/>
              <a:t>Daily prayers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GB"/>
              <a:t>Whole class, pupil-led collective worship once a week. 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GB"/>
              <a:t>Gather,Word, Respond to the Word, Mission </a:t>
            </a:r>
            <a:endParaRPr/>
          </a:p>
          <a:p>
            <a:pPr indent="15240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6"/>
          <p:cNvSpPr/>
          <p:nvPr/>
        </p:nvSpPr>
        <p:spPr>
          <a:xfrm>
            <a:off x="3048" y="0"/>
            <a:ext cx="12188952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2" name="Google Shape;142;p6"/>
          <p:cNvSpPr/>
          <p:nvPr/>
        </p:nvSpPr>
        <p:spPr>
          <a:xfrm>
            <a:off x="1" y="0"/>
            <a:ext cx="4167271" cy="6858000"/>
          </a:xfrm>
          <a:custGeom>
            <a:rect b="b" l="l" r="r" t="t"/>
            <a:pathLst>
              <a:path extrusionOk="0" h="6858000" w="4167271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3" name="Google Shape;143;p6"/>
          <p:cNvSpPr txBox="1"/>
          <p:nvPr>
            <p:ph type="title"/>
          </p:nvPr>
        </p:nvSpPr>
        <p:spPr>
          <a:xfrm>
            <a:off x="686834" y="1153572"/>
            <a:ext cx="3200400" cy="44611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400"/>
              <a:buFont typeface="Calibri"/>
              <a:buNone/>
            </a:pPr>
            <a:r>
              <a:rPr lang="en-GB">
                <a:solidFill>
                  <a:srgbClr val="FFFFFF"/>
                </a:solidFill>
              </a:rPr>
              <a:t>Writing 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144" name="Google Shape;144;p6"/>
          <p:cNvSpPr/>
          <p:nvPr/>
        </p:nvSpPr>
        <p:spPr>
          <a:xfrm flipH="1" rot="10800000">
            <a:off x="7550402" y="2455479"/>
            <a:ext cx="4083433" cy="4083433"/>
          </a:xfrm>
          <a:prstGeom prst="arc">
            <a:avLst>
              <a:gd fmla="val 16200000" name="adj1"/>
              <a:gd fmla="val 0" name="adj2"/>
            </a:avLst>
          </a:prstGeom>
          <a:noFill/>
          <a:ln cap="rnd" cmpd="sng" w="127000">
            <a:solidFill>
              <a:schemeClr val="accent4"/>
            </a:solidFill>
            <a:prstDash val="dash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5" name="Google Shape;145;p6"/>
          <p:cNvSpPr txBox="1"/>
          <p:nvPr>
            <p:ph idx="1" type="body"/>
          </p:nvPr>
        </p:nvSpPr>
        <p:spPr>
          <a:xfrm>
            <a:off x="4447308" y="591344"/>
            <a:ext cx="6906491" cy="558561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GB">
                <a:latin typeface="Arial"/>
                <a:ea typeface="Arial"/>
                <a:cs typeface="Arial"/>
                <a:sym typeface="Arial"/>
              </a:rPr>
              <a:t>High quality texts used to inspire writing.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GB">
                <a:latin typeface="Arial"/>
                <a:ea typeface="Arial"/>
                <a:cs typeface="Arial"/>
                <a:sym typeface="Arial"/>
              </a:rPr>
              <a:t>Continuing to be independent writers and experience many forms of writing e.g.</a:t>
            </a:r>
            <a:endParaRPr/>
          </a:p>
          <a:p>
            <a:pPr indent="0" lvl="2" marL="582613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 Symbols"/>
              <a:buNone/>
            </a:pPr>
            <a:r>
              <a:rPr lang="en-GB">
                <a:latin typeface="Arial"/>
                <a:ea typeface="Arial"/>
                <a:cs typeface="Arial"/>
                <a:sym typeface="Arial"/>
              </a:rPr>
              <a:t>Fiction – Diary entry, Letter writing, Descriptive writing and poetry</a:t>
            </a:r>
            <a:endParaRPr/>
          </a:p>
          <a:p>
            <a:pPr indent="0" lvl="2" marL="582613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 Symbols"/>
              <a:buNone/>
            </a:pPr>
            <a:r>
              <a:rPr lang="en-GB">
                <a:latin typeface="Arial"/>
                <a:ea typeface="Arial"/>
                <a:cs typeface="Arial"/>
                <a:sym typeface="Arial"/>
              </a:rPr>
              <a:t>Non-fiction - Instructions, Non-chronological reports, Persuasive writing and Balanced arguments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Noto Sans Symbols"/>
              <a:buNone/>
            </a:pPr>
            <a:r>
              <a:rPr lang="en-GB">
                <a:latin typeface="Arial"/>
                <a:ea typeface="Arial"/>
                <a:cs typeface="Arial"/>
                <a:sym typeface="Arial"/>
              </a:rPr>
              <a:t>This will include cross-curricular writing.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GB">
                <a:latin typeface="Arial"/>
                <a:ea typeface="Arial"/>
                <a:cs typeface="Arial"/>
                <a:sym typeface="Arial"/>
              </a:rPr>
              <a:t>Extended writing completed each week – high expectations on handwriting, spelling, presentation.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GB">
                <a:latin typeface="Arial"/>
                <a:ea typeface="Arial"/>
                <a:cs typeface="Arial"/>
                <a:sym typeface="Arial"/>
              </a:rPr>
              <a:t>Grammar – SPAG lesson incorporated into writing lessons and also taught discretely.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7"/>
          <p:cNvSpPr/>
          <p:nvPr/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1" name="Google Shape;151;p7"/>
          <p:cNvSpPr/>
          <p:nvPr/>
        </p:nvSpPr>
        <p:spPr>
          <a:xfrm>
            <a:off x="0" y="0"/>
            <a:ext cx="12192000" cy="2347414"/>
          </a:xfrm>
          <a:custGeom>
            <a:rect b="b" l="l" r="r" t="t"/>
            <a:pathLst>
              <a:path extrusionOk="0" h="2347414" w="12192000">
                <a:moveTo>
                  <a:pt x="0" y="0"/>
                </a:moveTo>
                <a:lnTo>
                  <a:pt x="12192000" y="0"/>
                </a:lnTo>
                <a:lnTo>
                  <a:pt x="12192000" y="1736458"/>
                </a:lnTo>
                <a:lnTo>
                  <a:pt x="11967601" y="1784034"/>
                </a:lnTo>
                <a:cubicBezTo>
                  <a:pt x="11589888" y="1859409"/>
                  <a:pt x="11209762" y="1923961"/>
                  <a:pt x="10829000" y="1983294"/>
                </a:cubicBezTo>
                <a:lnTo>
                  <a:pt x="10743779" y="1996027"/>
                </a:lnTo>
                <a:cubicBezTo>
                  <a:pt x="10772495" y="1996778"/>
                  <a:pt x="10801211" y="1993989"/>
                  <a:pt x="10829254" y="1987751"/>
                </a:cubicBezTo>
                <a:cubicBezTo>
                  <a:pt x="10835198" y="1988337"/>
                  <a:pt x="10841180" y="1988553"/>
                  <a:pt x="10847162" y="1988388"/>
                </a:cubicBezTo>
                <a:cubicBezTo>
                  <a:pt x="11090123" y="1968907"/>
                  <a:pt x="11332703" y="1945734"/>
                  <a:pt x="11575155" y="1921415"/>
                </a:cubicBezTo>
                <a:lnTo>
                  <a:pt x="12192000" y="1851213"/>
                </a:lnTo>
                <a:lnTo>
                  <a:pt x="12192000" y="1907356"/>
                </a:lnTo>
                <a:lnTo>
                  <a:pt x="12035532" y="1927033"/>
                </a:lnTo>
                <a:cubicBezTo>
                  <a:pt x="11882793" y="1944747"/>
                  <a:pt x="11729910" y="1961077"/>
                  <a:pt x="11576932" y="1976291"/>
                </a:cubicBezTo>
                <a:cubicBezTo>
                  <a:pt x="11260690" y="2008122"/>
                  <a:pt x="10944193" y="2037279"/>
                  <a:pt x="10627316" y="2061470"/>
                </a:cubicBezTo>
                <a:cubicBezTo>
                  <a:pt x="10352985" y="2082351"/>
                  <a:pt x="10078401" y="2100431"/>
                  <a:pt x="9804196" y="2123478"/>
                </a:cubicBezTo>
                <a:cubicBezTo>
                  <a:pt x="9617118" y="2139137"/>
                  <a:pt x="9430675" y="2161674"/>
                  <a:pt x="9243851" y="2180008"/>
                </a:cubicBezTo>
                <a:cubicBezTo>
                  <a:pt x="9073157" y="2196433"/>
                  <a:pt x="8902207" y="2211966"/>
                  <a:pt x="8731259" y="2225081"/>
                </a:cubicBezTo>
                <a:cubicBezTo>
                  <a:pt x="8509507" y="2242054"/>
                  <a:pt x="8287667" y="2257586"/>
                  <a:pt x="8065752" y="2271681"/>
                </a:cubicBezTo>
                <a:cubicBezTo>
                  <a:pt x="7929984" y="2280466"/>
                  <a:pt x="7793961" y="2285814"/>
                  <a:pt x="7658065" y="2292562"/>
                </a:cubicBezTo>
                <a:cubicBezTo>
                  <a:pt x="7282640" y="2311661"/>
                  <a:pt x="6906704" y="2314208"/>
                  <a:pt x="6531024" y="2324138"/>
                </a:cubicBezTo>
                <a:cubicBezTo>
                  <a:pt x="6413417" y="2327322"/>
                  <a:pt x="6295937" y="2338399"/>
                  <a:pt x="6178331" y="2345655"/>
                </a:cubicBezTo>
                <a:cubicBezTo>
                  <a:pt x="6111271" y="2349730"/>
                  <a:pt x="6044342" y="2345655"/>
                  <a:pt x="5977282" y="2344127"/>
                </a:cubicBezTo>
                <a:cubicBezTo>
                  <a:pt x="5774073" y="2338908"/>
                  <a:pt x="5570866" y="2334960"/>
                  <a:pt x="5367658" y="2329230"/>
                </a:cubicBezTo>
                <a:cubicBezTo>
                  <a:pt x="5040746" y="2319809"/>
                  <a:pt x="4713963" y="2306274"/>
                  <a:pt x="4387306" y="2288614"/>
                </a:cubicBezTo>
                <a:cubicBezTo>
                  <a:pt x="4318342" y="2284796"/>
                  <a:pt x="4249253" y="2284286"/>
                  <a:pt x="4180287" y="2280211"/>
                </a:cubicBezTo>
                <a:cubicBezTo>
                  <a:pt x="4067634" y="2273463"/>
                  <a:pt x="3954980" y="2265060"/>
                  <a:pt x="3842199" y="2257039"/>
                </a:cubicBezTo>
                <a:cubicBezTo>
                  <a:pt x="3804988" y="2254492"/>
                  <a:pt x="3767648" y="2254620"/>
                  <a:pt x="3730309" y="2251182"/>
                </a:cubicBezTo>
                <a:cubicBezTo>
                  <a:pt x="3628704" y="2242142"/>
                  <a:pt x="3527101" y="2238449"/>
                  <a:pt x="3425496" y="2231320"/>
                </a:cubicBezTo>
                <a:cubicBezTo>
                  <a:pt x="3308906" y="2222534"/>
                  <a:pt x="3192569" y="2211330"/>
                  <a:pt x="3076106" y="2201781"/>
                </a:cubicBezTo>
                <a:cubicBezTo>
                  <a:pt x="2990757" y="2194905"/>
                  <a:pt x="2905157" y="2190067"/>
                  <a:pt x="2819682" y="2182427"/>
                </a:cubicBezTo>
                <a:cubicBezTo>
                  <a:pt x="2721507" y="2173515"/>
                  <a:pt x="2623586" y="2162311"/>
                  <a:pt x="2525539" y="2152888"/>
                </a:cubicBezTo>
                <a:cubicBezTo>
                  <a:pt x="2454289" y="2145886"/>
                  <a:pt x="2383038" y="2140920"/>
                  <a:pt x="2311915" y="2133536"/>
                </a:cubicBezTo>
                <a:cubicBezTo>
                  <a:pt x="2225933" y="2124749"/>
                  <a:pt x="2140204" y="2114182"/>
                  <a:pt x="2054223" y="2104760"/>
                </a:cubicBezTo>
                <a:cubicBezTo>
                  <a:pt x="1990719" y="2097758"/>
                  <a:pt x="1928233" y="2092028"/>
                  <a:pt x="1865367" y="2084770"/>
                </a:cubicBezTo>
                <a:cubicBezTo>
                  <a:pt x="1786622" y="2075603"/>
                  <a:pt x="1708006" y="2065545"/>
                  <a:pt x="1629263" y="2055996"/>
                </a:cubicBezTo>
                <a:cubicBezTo>
                  <a:pt x="1572492" y="2049120"/>
                  <a:pt x="1515595" y="2043264"/>
                  <a:pt x="1458823" y="2035751"/>
                </a:cubicBezTo>
                <a:cubicBezTo>
                  <a:pt x="1386303" y="2026585"/>
                  <a:pt x="1313784" y="2016780"/>
                  <a:pt x="1241390" y="2007103"/>
                </a:cubicBezTo>
                <a:lnTo>
                  <a:pt x="1047453" y="1980748"/>
                </a:lnTo>
                <a:cubicBezTo>
                  <a:pt x="969980" y="1970180"/>
                  <a:pt x="892254" y="1960377"/>
                  <a:pt x="814907" y="1949045"/>
                </a:cubicBezTo>
                <a:cubicBezTo>
                  <a:pt x="740609" y="1938094"/>
                  <a:pt x="666692" y="1925744"/>
                  <a:pt x="592649" y="1913776"/>
                </a:cubicBezTo>
                <a:cubicBezTo>
                  <a:pt x="509587" y="1900280"/>
                  <a:pt x="426653" y="1886274"/>
                  <a:pt x="343591" y="1872650"/>
                </a:cubicBezTo>
                <a:cubicBezTo>
                  <a:pt x="240972" y="1855716"/>
                  <a:pt x="138225" y="1839673"/>
                  <a:pt x="35731" y="1821722"/>
                </a:cubicBezTo>
                <a:lnTo>
                  <a:pt x="0" y="1814848"/>
                </a:lnTo>
                <a:lnTo>
                  <a:pt x="0" y="1758489"/>
                </a:lnTo>
                <a:lnTo>
                  <a:pt x="274248" y="1808735"/>
                </a:lnTo>
                <a:cubicBezTo>
                  <a:pt x="348926" y="1821467"/>
                  <a:pt x="423604" y="1832798"/>
                  <a:pt x="498157" y="1846167"/>
                </a:cubicBezTo>
                <a:cubicBezTo>
                  <a:pt x="572708" y="1859536"/>
                  <a:pt x="647896" y="1867813"/>
                  <a:pt x="722828" y="1878635"/>
                </a:cubicBezTo>
                <a:cubicBezTo>
                  <a:pt x="797762" y="1889457"/>
                  <a:pt x="874219" y="1901426"/>
                  <a:pt x="949913" y="1912375"/>
                </a:cubicBezTo>
                <a:cubicBezTo>
                  <a:pt x="1031704" y="1924343"/>
                  <a:pt x="1113496" y="1935802"/>
                  <a:pt x="1195414" y="1947516"/>
                </a:cubicBezTo>
                <a:cubicBezTo>
                  <a:pt x="1244566" y="1954519"/>
                  <a:pt x="1293589" y="1962285"/>
                  <a:pt x="1342867" y="1968397"/>
                </a:cubicBezTo>
                <a:cubicBezTo>
                  <a:pt x="1401162" y="1975656"/>
                  <a:pt x="1459712" y="1981130"/>
                  <a:pt x="1518007" y="1988006"/>
                </a:cubicBezTo>
                <a:cubicBezTo>
                  <a:pt x="1579224" y="1995263"/>
                  <a:pt x="1640186" y="2003411"/>
                  <a:pt x="1701403" y="2010669"/>
                </a:cubicBezTo>
                <a:cubicBezTo>
                  <a:pt x="1762618" y="2017926"/>
                  <a:pt x="1820279" y="2024292"/>
                  <a:pt x="1879210" y="2031167"/>
                </a:cubicBezTo>
                <a:cubicBezTo>
                  <a:pt x="1942712" y="2038425"/>
                  <a:pt x="2006214" y="2046064"/>
                  <a:pt x="2068702" y="2052940"/>
                </a:cubicBezTo>
                <a:cubicBezTo>
                  <a:pt x="2116455" y="2058160"/>
                  <a:pt x="2164335" y="2062362"/>
                  <a:pt x="2212090" y="2067583"/>
                </a:cubicBezTo>
                <a:cubicBezTo>
                  <a:pt x="2280419" y="2074967"/>
                  <a:pt x="2348493" y="2085152"/>
                  <a:pt x="2416949" y="2089609"/>
                </a:cubicBezTo>
                <a:cubicBezTo>
                  <a:pt x="2472070" y="2093302"/>
                  <a:pt x="2526936" y="2099540"/>
                  <a:pt x="2582055" y="2105397"/>
                </a:cubicBezTo>
                <a:cubicBezTo>
                  <a:pt x="2655337" y="2113291"/>
                  <a:pt x="2729001" y="2119785"/>
                  <a:pt x="2802282" y="2126405"/>
                </a:cubicBezTo>
                <a:cubicBezTo>
                  <a:pt x="2862991" y="2131753"/>
                  <a:pt x="2924207" y="2136337"/>
                  <a:pt x="2984916" y="2141684"/>
                </a:cubicBezTo>
                <a:cubicBezTo>
                  <a:pt x="3070516" y="2149324"/>
                  <a:pt x="3156373" y="2152888"/>
                  <a:pt x="3241847" y="2164094"/>
                </a:cubicBezTo>
                <a:cubicBezTo>
                  <a:pt x="3307255" y="2172624"/>
                  <a:pt x="3374060" y="2169822"/>
                  <a:pt x="3439848" y="2176826"/>
                </a:cubicBezTo>
                <a:cubicBezTo>
                  <a:pt x="3512622" y="2184592"/>
                  <a:pt x="3585777" y="2186247"/>
                  <a:pt x="3658678" y="2194523"/>
                </a:cubicBezTo>
                <a:cubicBezTo>
                  <a:pt x="3731578" y="2202800"/>
                  <a:pt x="3807019" y="2201781"/>
                  <a:pt x="3881317" y="2206491"/>
                </a:cubicBezTo>
                <a:cubicBezTo>
                  <a:pt x="3970222" y="2212094"/>
                  <a:pt x="4059124" y="2223552"/>
                  <a:pt x="4148916" y="2225081"/>
                </a:cubicBezTo>
                <a:cubicBezTo>
                  <a:pt x="4255600" y="2226736"/>
                  <a:pt x="4361779" y="2236539"/>
                  <a:pt x="4468337" y="2237813"/>
                </a:cubicBezTo>
                <a:cubicBezTo>
                  <a:pt x="4511390" y="2238577"/>
                  <a:pt x="4554190" y="2246852"/>
                  <a:pt x="4605375" y="2240232"/>
                </a:cubicBezTo>
                <a:cubicBezTo>
                  <a:pt x="4574131" y="2238704"/>
                  <a:pt x="4550762" y="2237940"/>
                  <a:pt x="4527647" y="2236412"/>
                </a:cubicBezTo>
                <a:cubicBezTo>
                  <a:pt x="4410293" y="2228773"/>
                  <a:pt x="4292942" y="2220751"/>
                  <a:pt x="4175589" y="2212985"/>
                </a:cubicBezTo>
                <a:cubicBezTo>
                  <a:pt x="4113101" y="2208783"/>
                  <a:pt x="4050615" y="2205219"/>
                  <a:pt x="3988255" y="2200253"/>
                </a:cubicBezTo>
                <a:cubicBezTo>
                  <a:pt x="3887668" y="2192487"/>
                  <a:pt x="3787079" y="2184082"/>
                  <a:pt x="3686492" y="2176062"/>
                </a:cubicBezTo>
                <a:cubicBezTo>
                  <a:pt x="3630102" y="2171605"/>
                  <a:pt x="3573711" y="2168040"/>
                  <a:pt x="3517320" y="2163330"/>
                </a:cubicBezTo>
                <a:cubicBezTo>
                  <a:pt x="3430958" y="2155689"/>
                  <a:pt x="3344721" y="2147159"/>
                  <a:pt x="3258357" y="2139519"/>
                </a:cubicBezTo>
                <a:cubicBezTo>
                  <a:pt x="3206031" y="2134809"/>
                  <a:pt x="3153705" y="2131371"/>
                  <a:pt x="3101506" y="2126787"/>
                </a:cubicBezTo>
                <a:cubicBezTo>
                  <a:pt x="3004220" y="2117365"/>
                  <a:pt x="2907061" y="2106798"/>
                  <a:pt x="2809395" y="2097502"/>
                </a:cubicBezTo>
                <a:cubicBezTo>
                  <a:pt x="2739161" y="2090628"/>
                  <a:pt x="2668673" y="2085916"/>
                  <a:pt x="2598566" y="2078532"/>
                </a:cubicBezTo>
                <a:cubicBezTo>
                  <a:pt x="2511441" y="2069365"/>
                  <a:pt x="2424569" y="2058160"/>
                  <a:pt x="2337444" y="2048611"/>
                </a:cubicBezTo>
                <a:cubicBezTo>
                  <a:pt x="2255399" y="2039699"/>
                  <a:pt x="2173099" y="2032950"/>
                  <a:pt x="2091054" y="2023146"/>
                </a:cubicBezTo>
                <a:cubicBezTo>
                  <a:pt x="1979162" y="2010414"/>
                  <a:pt x="1867524" y="1995008"/>
                  <a:pt x="1755761" y="1981384"/>
                </a:cubicBezTo>
                <a:cubicBezTo>
                  <a:pt x="1650982" y="1968652"/>
                  <a:pt x="1545821" y="1957830"/>
                  <a:pt x="1441169" y="1943824"/>
                </a:cubicBezTo>
                <a:cubicBezTo>
                  <a:pt x="1299813" y="1924980"/>
                  <a:pt x="1158837" y="1903718"/>
                  <a:pt x="1017607" y="1883345"/>
                </a:cubicBezTo>
                <a:cubicBezTo>
                  <a:pt x="876378" y="1862974"/>
                  <a:pt x="735402" y="1844003"/>
                  <a:pt x="594427" y="1821849"/>
                </a:cubicBezTo>
                <a:cubicBezTo>
                  <a:pt x="462850" y="1801222"/>
                  <a:pt x="331526" y="1778304"/>
                  <a:pt x="200711" y="1755132"/>
                </a:cubicBezTo>
                <a:lnTo>
                  <a:pt x="0" y="1718743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2" name="Google Shape;152;p7"/>
          <p:cNvSpPr txBox="1"/>
          <p:nvPr>
            <p:ph type="title"/>
          </p:nvPr>
        </p:nvSpPr>
        <p:spPr>
          <a:xfrm>
            <a:off x="838200" y="401221"/>
            <a:ext cx="10515600" cy="134806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Calibri"/>
              <a:buNone/>
            </a:pPr>
            <a:r>
              <a:rPr lang="en-GB" sz="5400">
                <a:solidFill>
                  <a:srgbClr val="FFFFFF"/>
                </a:solidFill>
              </a:rPr>
              <a:t>Reading </a:t>
            </a:r>
            <a:endParaRPr sz="5400">
              <a:solidFill>
                <a:srgbClr val="FFFFFF"/>
              </a:solidFill>
            </a:endParaRPr>
          </a:p>
        </p:txBody>
      </p:sp>
      <p:sp>
        <p:nvSpPr>
          <p:cNvPr id="153" name="Google Shape;153;p7"/>
          <p:cNvSpPr txBox="1"/>
          <p:nvPr>
            <p:ph idx="1" type="body"/>
          </p:nvPr>
        </p:nvSpPr>
        <p:spPr>
          <a:xfrm>
            <a:off x="838200" y="2586789"/>
            <a:ext cx="10515600" cy="35901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1" marL="6858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Char char="•"/>
            </a:pPr>
            <a:r>
              <a:rPr lang="en-GB" sz="2200">
                <a:latin typeface="Arial"/>
                <a:ea typeface="Arial"/>
                <a:cs typeface="Arial"/>
                <a:sym typeface="Arial"/>
              </a:rPr>
              <a:t>Guided reading – daily guided reading tasks and guided reading sessions. Children will develop their reading skills. 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200"/>
              <a:buChar char="•"/>
            </a:pPr>
            <a:r>
              <a:rPr lang="en-GB" sz="2200">
                <a:latin typeface="Arial"/>
                <a:ea typeface="Arial"/>
                <a:cs typeface="Arial"/>
                <a:sym typeface="Arial"/>
              </a:rPr>
              <a:t>Comprehension and inference questioning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200"/>
              <a:buChar char="•"/>
            </a:pPr>
            <a:r>
              <a:rPr lang="en-GB" sz="2200">
                <a:latin typeface="Arial"/>
                <a:ea typeface="Arial"/>
                <a:cs typeface="Arial"/>
                <a:sym typeface="Arial"/>
              </a:rPr>
              <a:t>Reading a range of genres at home</a:t>
            </a:r>
            <a:endParaRPr sz="2200">
              <a:latin typeface="Arial"/>
              <a:ea typeface="Arial"/>
              <a:cs typeface="Arial"/>
              <a:sym typeface="Arial"/>
            </a:endParaRPr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200"/>
              <a:buChar char="•"/>
            </a:pPr>
            <a:r>
              <a:rPr lang="en-GB" sz="2200">
                <a:latin typeface="Arial"/>
                <a:ea typeface="Arial"/>
                <a:cs typeface="Arial"/>
                <a:sym typeface="Arial"/>
              </a:rPr>
              <a:t>Each child is an individual and will have a different level of reading, understanding and reading experience. 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200"/>
              <a:buNone/>
            </a:pPr>
            <a:r>
              <a:t/>
            </a:r>
            <a:endParaRPr sz="22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8"/>
          <p:cNvSpPr/>
          <p:nvPr/>
        </p:nvSpPr>
        <p:spPr>
          <a:xfrm>
            <a:off x="-1" y="0"/>
            <a:ext cx="603192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9" name="Google Shape;159;p8"/>
          <p:cNvSpPr txBox="1"/>
          <p:nvPr>
            <p:ph type="title"/>
          </p:nvPr>
        </p:nvSpPr>
        <p:spPr>
          <a:xfrm>
            <a:off x="519545" y="621792"/>
            <a:ext cx="5181503" cy="55046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Arial"/>
              <a:buNone/>
            </a:pPr>
            <a:r>
              <a:rPr lang="en-GB" sz="4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Spelling</a:t>
            </a:r>
            <a:endParaRPr sz="4800">
              <a:solidFill>
                <a:schemeClr val="lt1"/>
              </a:solidFill>
            </a:endParaRPr>
          </a:p>
        </p:txBody>
      </p:sp>
      <p:grpSp>
        <p:nvGrpSpPr>
          <p:cNvPr id="160" name="Google Shape;160;p8"/>
          <p:cNvGrpSpPr/>
          <p:nvPr/>
        </p:nvGrpSpPr>
        <p:grpSpPr>
          <a:xfrm>
            <a:off x="6488709" y="720251"/>
            <a:ext cx="5257800" cy="5307769"/>
            <a:chOff x="0" y="98459"/>
            <a:chExt cx="5257800" cy="5307769"/>
          </a:xfrm>
        </p:grpSpPr>
        <p:sp>
          <p:nvSpPr>
            <p:cNvPr id="161" name="Google Shape;161;p8"/>
            <p:cNvSpPr/>
            <p:nvPr/>
          </p:nvSpPr>
          <p:spPr>
            <a:xfrm>
              <a:off x="0" y="98459"/>
              <a:ext cx="5257800" cy="834228"/>
            </a:xfrm>
            <a:prstGeom prst="roundRect">
              <a:avLst>
                <a:gd fmla="val 16667" name="adj"/>
              </a:avLst>
            </a:prstGeom>
            <a:solidFill>
              <a:schemeClr val="accent2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2" name="Google Shape;162;p8"/>
            <p:cNvSpPr txBox="1"/>
            <p:nvPr/>
          </p:nvSpPr>
          <p:spPr>
            <a:xfrm>
              <a:off x="40724" y="139183"/>
              <a:ext cx="5176352" cy="75278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80000" lIns="80000" spcFirstLastPara="1" rIns="80000" wrap="square" tIns="800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100"/>
                <a:buFont typeface="Calibri"/>
                <a:buNone/>
              </a:pPr>
              <a:r>
                <a:rPr lang="en-GB" sz="21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High Frequency words</a:t>
              </a:r>
              <a:endParaRPr sz="21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3" name="Google Shape;163;p8"/>
            <p:cNvSpPr/>
            <p:nvPr/>
          </p:nvSpPr>
          <p:spPr>
            <a:xfrm>
              <a:off x="0" y="993167"/>
              <a:ext cx="5257800" cy="834228"/>
            </a:xfrm>
            <a:prstGeom prst="roundRect">
              <a:avLst>
                <a:gd fmla="val 16667" name="adj"/>
              </a:avLst>
            </a:prstGeom>
            <a:solidFill>
              <a:srgbClr val="DB784A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4" name="Google Shape;164;p8"/>
            <p:cNvSpPr txBox="1"/>
            <p:nvPr/>
          </p:nvSpPr>
          <p:spPr>
            <a:xfrm>
              <a:off x="40724" y="1033891"/>
              <a:ext cx="5176352" cy="75278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80000" lIns="80000" spcFirstLastPara="1" rIns="80000" wrap="square" tIns="800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100"/>
                <a:buFont typeface="Calibri"/>
                <a:buNone/>
              </a:pPr>
              <a:r>
                <a:rPr lang="en-GB" sz="21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Common exception words</a:t>
              </a:r>
              <a:endParaRPr sz="21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5" name="Google Shape;165;p8"/>
            <p:cNvSpPr/>
            <p:nvPr/>
          </p:nvSpPr>
          <p:spPr>
            <a:xfrm>
              <a:off x="0" y="1887875"/>
              <a:ext cx="5257800" cy="834228"/>
            </a:xfrm>
            <a:prstGeom prst="roundRect">
              <a:avLst>
                <a:gd fmla="val 16667" name="adj"/>
              </a:avLst>
            </a:prstGeom>
            <a:solidFill>
              <a:srgbClr val="CB7C63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6" name="Google Shape;166;p8"/>
            <p:cNvSpPr txBox="1"/>
            <p:nvPr/>
          </p:nvSpPr>
          <p:spPr>
            <a:xfrm>
              <a:off x="40724" y="1928599"/>
              <a:ext cx="5176352" cy="75278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80000" lIns="80000" spcFirstLastPara="1" rIns="80000" wrap="square" tIns="800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100"/>
                <a:buFont typeface="Calibri"/>
                <a:buNone/>
              </a:pPr>
              <a:r>
                <a:rPr lang="en-GB" sz="21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Topic words</a:t>
              </a:r>
              <a:endParaRPr sz="21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7" name="Google Shape;167;p8"/>
            <p:cNvSpPr/>
            <p:nvPr/>
          </p:nvSpPr>
          <p:spPr>
            <a:xfrm>
              <a:off x="0" y="2782584"/>
              <a:ext cx="5257800" cy="834228"/>
            </a:xfrm>
            <a:prstGeom prst="roundRect">
              <a:avLst>
                <a:gd fmla="val 16667" name="adj"/>
              </a:avLst>
            </a:prstGeom>
            <a:solidFill>
              <a:srgbClr val="BC857A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8" name="Google Shape;168;p8"/>
            <p:cNvSpPr txBox="1"/>
            <p:nvPr/>
          </p:nvSpPr>
          <p:spPr>
            <a:xfrm>
              <a:off x="40724" y="2823308"/>
              <a:ext cx="5176352" cy="75278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80000" lIns="80000" spcFirstLastPara="1" rIns="80000" wrap="square" tIns="800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100"/>
                <a:buFont typeface="Calibri"/>
                <a:buNone/>
              </a:pPr>
              <a:r>
                <a:rPr lang="en-GB" sz="21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National Curriculum word list</a:t>
              </a:r>
              <a:endParaRPr sz="21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9" name="Google Shape;169;p8"/>
            <p:cNvSpPr/>
            <p:nvPr/>
          </p:nvSpPr>
          <p:spPr>
            <a:xfrm>
              <a:off x="0" y="3677292"/>
              <a:ext cx="5257800" cy="834228"/>
            </a:xfrm>
            <a:prstGeom prst="roundRect">
              <a:avLst>
                <a:gd fmla="val 16667" name="adj"/>
              </a:avLst>
            </a:prstGeom>
            <a:solidFill>
              <a:srgbClr val="AF9390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0" name="Google Shape;170;p8"/>
            <p:cNvSpPr txBox="1"/>
            <p:nvPr/>
          </p:nvSpPr>
          <p:spPr>
            <a:xfrm>
              <a:off x="40724" y="3718016"/>
              <a:ext cx="5176352" cy="75278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80000" lIns="80000" spcFirstLastPara="1" rIns="80000" wrap="square" tIns="800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100"/>
                <a:buFont typeface="Calibri"/>
                <a:buNone/>
              </a:pPr>
              <a:r>
                <a:rPr lang="en-GB" sz="21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Numbers to 1000</a:t>
              </a:r>
              <a:endParaRPr sz="21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71" name="Google Shape;171;p8"/>
            <p:cNvSpPr/>
            <p:nvPr/>
          </p:nvSpPr>
          <p:spPr>
            <a:xfrm>
              <a:off x="0" y="4572000"/>
              <a:ext cx="5257800" cy="834228"/>
            </a:xfrm>
            <a:prstGeom prst="roundRect">
              <a:avLst>
                <a:gd fmla="val 16667" name="adj"/>
              </a:avLst>
            </a:prstGeom>
            <a:solidFill>
              <a:srgbClr val="A4A4A4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2" name="Google Shape;172;p8"/>
            <p:cNvSpPr txBox="1"/>
            <p:nvPr/>
          </p:nvSpPr>
          <p:spPr>
            <a:xfrm>
              <a:off x="40724" y="4612724"/>
              <a:ext cx="5176352" cy="75278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80000" lIns="80000" spcFirstLastPara="1" rIns="80000" wrap="square" tIns="800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100"/>
                <a:buFont typeface="Calibri"/>
                <a:buNone/>
              </a:pPr>
              <a:r>
                <a:rPr lang="en-GB" sz="21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The children will be given spelling homework each week.</a:t>
              </a:r>
              <a:endParaRPr sz="21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9"/>
          <p:cNvSpPr/>
          <p:nvPr/>
        </p:nvSpPr>
        <p:spPr>
          <a:xfrm>
            <a:off x="-1" y="0"/>
            <a:ext cx="5923473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8" name="Google Shape;178;p9"/>
          <p:cNvSpPr txBox="1"/>
          <p:nvPr>
            <p:ph type="title"/>
          </p:nvPr>
        </p:nvSpPr>
        <p:spPr>
          <a:xfrm>
            <a:off x="516467" y="3446374"/>
            <a:ext cx="4809068" cy="2743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Arial"/>
              <a:buNone/>
            </a:pPr>
            <a:r>
              <a:rPr lang="en-GB" sz="4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How you can help at home with Literacy …</a:t>
            </a:r>
            <a:endParaRPr sz="4800">
              <a:solidFill>
                <a:schemeClr val="lt1"/>
              </a:solidFill>
            </a:endParaRPr>
          </a:p>
        </p:txBody>
      </p:sp>
      <p:pic>
        <p:nvPicPr>
          <p:cNvPr descr="Books" id="179" name="Google Shape;179;p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441273" y="1973018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180" name="Google Shape;180;p9"/>
          <p:cNvSpPr txBox="1"/>
          <p:nvPr>
            <p:ph idx="1" type="body"/>
          </p:nvPr>
        </p:nvSpPr>
        <p:spPr>
          <a:xfrm>
            <a:off x="6268530" y="654226"/>
            <a:ext cx="5579532" cy="55334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-228600" lvl="1" marL="6858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GB">
                <a:latin typeface="Arial"/>
                <a:ea typeface="Arial"/>
                <a:cs typeface="Arial"/>
                <a:sym typeface="Arial"/>
              </a:rPr>
              <a:t>Listen to your child read.</a:t>
            </a:r>
            <a:r>
              <a:rPr b="1" lang="en-GB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>
                <a:latin typeface="Arial"/>
                <a:ea typeface="Arial"/>
                <a:cs typeface="Arial"/>
                <a:sym typeface="Arial"/>
              </a:rPr>
              <a:t>Comment and question your child.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GB">
                <a:latin typeface="Arial"/>
                <a:ea typeface="Arial"/>
                <a:cs typeface="Arial"/>
                <a:sym typeface="Arial"/>
              </a:rPr>
              <a:t>Homework completed as independently as possible.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GB">
                <a:latin typeface="Arial"/>
                <a:ea typeface="Arial"/>
                <a:cs typeface="Arial"/>
                <a:sym typeface="Arial"/>
              </a:rPr>
              <a:t>Spellings – Look, cover, write, check. 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GB">
                <a:latin typeface="Arial"/>
                <a:ea typeface="Arial"/>
                <a:cs typeface="Arial"/>
                <a:sym typeface="Arial"/>
              </a:rPr>
              <a:t>Encourage reading for pleasure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GB">
                <a:latin typeface="Arial"/>
                <a:ea typeface="Arial"/>
                <a:cs typeface="Arial"/>
                <a:sym typeface="Arial"/>
              </a:rPr>
              <a:t>Reading books that have been assigned to your child.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2022-08-31T14:31:59Z</dcterms:created>
  <dc:creator>Helen</dc:creator>
</cp:coreProperties>
</file>