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84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45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48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11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34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9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38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93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17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4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4D53-98C5-4E08-8B8D-6B41B560DDD3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4A76-5957-4DC9-8D66-650ABE1AF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3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17" y="0"/>
            <a:ext cx="12052383" cy="67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171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D9943DF-59CE-4952-881C-9BAAA98AC26B}"/>
              </a:ext>
            </a:extLst>
          </p:cNvPr>
          <p:cNvSpPr/>
          <p:nvPr/>
        </p:nvSpPr>
        <p:spPr>
          <a:xfrm>
            <a:off x="2579832" y="551010"/>
            <a:ext cx="6291274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6000" dirty="0">
                <a:solidFill>
                  <a:srgbClr val="FF0000"/>
                </a:solidFill>
                <a:latin typeface="SassoonPrimaryInfant" pitchFamily="2" charset="0"/>
              </a:rPr>
              <a:t>Times Tables </a:t>
            </a:r>
          </a:p>
          <a:p>
            <a:pPr algn="ctr"/>
            <a:r>
              <a:rPr lang="en-GB" sz="6000" dirty="0">
                <a:solidFill>
                  <a:srgbClr val="FF0000"/>
                </a:solidFill>
                <a:latin typeface="SassoonPrimaryInfant" pitchFamily="2" charset="0"/>
              </a:rPr>
              <a:t>Year 3 Expectations</a:t>
            </a:r>
            <a:endParaRPr lang="en-GB" sz="6000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9D2D259-E26F-4267-AF7D-A6F56065732F}"/>
              </a:ext>
            </a:extLst>
          </p:cNvPr>
          <p:cNvSpPr/>
          <p:nvPr/>
        </p:nvSpPr>
        <p:spPr>
          <a:xfrm>
            <a:off x="246061" y="2964743"/>
            <a:ext cx="11324575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GB" sz="4800" dirty="0">
                <a:latin typeface="SassoonPrimaryInfant" pitchFamily="2" charset="0"/>
              </a:rPr>
              <a:t>Count from 0 in multiples of 4, 8, 50,100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r>
              <a:rPr lang="en-GB" sz="4800" dirty="0">
                <a:latin typeface="SassoonPrimaryInfant" pitchFamily="2" charset="0"/>
              </a:rPr>
              <a:t>Recall and use multiplication and division</a:t>
            </a:r>
          </a:p>
          <a:p>
            <a:r>
              <a:rPr lang="en-GB" sz="4800" dirty="0">
                <a:latin typeface="SassoonPrimaryInfant" pitchFamily="2" charset="0"/>
              </a:rPr>
              <a:t>    facts for the 3, 4 and 8 times tables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228200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82846FB-CFD7-4E15-AF2E-097178CC91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73" y="182880"/>
            <a:ext cx="10536766" cy="31255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D2D5AE9-6820-4E15-B1D2-08B2FE8C30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890" y="3765405"/>
            <a:ext cx="11069391" cy="152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80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21197BC-2B5F-4681-922E-14BA54CB8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464" y="0"/>
            <a:ext cx="9211007" cy="15627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D1E8747-BDCA-4230-8550-30B6DEC36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59022"/>
            <a:ext cx="11222369" cy="13515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5A28A8E-0E34-4F42-BD7F-1276CC44E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534" y="2841910"/>
            <a:ext cx="7064088" cy="19223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839381E-C016-466D-A9C5-5D37715241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504" y="4764226"/>
            <a:ext cx="6923118" cy="20937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FA81DAE-A1DB-4EFA-ACDB-932EC86C2C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0397" y="3586544"/>
            <a:ext cx="4676689" cy="176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4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4C2E7D4A-656A-4DA4-A300-95DF1929F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775" y="1460840"/>
            <a:ext cx="5688896" cy="477133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9040DC4-90EA-4A45-A2AE-67C58D68FEE2}"/>
              </a:ext>
            </a:extLst>
          </p:cNvPr>
          <p:cNvSpPr txBox="1"/>
          <p:nvPr/>
        </p:nvSpPr>
        <p:spPr>
          <a:xfrm>
            <a:off x="6096000" y="399011"/>
            <a:ext cx="5726311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SassoonCRInfant" panose="02010503020300020003" pitchFamily="2" charset="0"/>
              </a:rPr>
              <a:t>Partitioning can also be </a:t>
            </a:r>
          </a:p>
          <a:p>
            <a:r>
              <a:rPr lang="en-GB" sz="4400" dirty="0">
                <a:latin typeface="SassoonCRInfant" panose="02010503020300020003" pitchFamily="2" charset="0"/>
              </a:rPr>
              <a:t>shown using the </a:t>
            </a:r>
          </a:p>
          <a:p>
            <a:r>
              <a:rPr lang="en-GB" sz="4400" dirty="0">
                <a:latin typeface="SassoonCRInfant" panose="02010503020300020003" pitchFamily="2" charset="0"/>
              </a:rPr>
              <a:t>‘cherry’ method.</a:t>
            </a:r>
          </a:p>
        </p:txBody>
      </p:sp>
    </p:spTree>
    <p:extLst>
      <p:ext uri="{BB962C8B-B14F-4D97-AF65-F5344CB8AC3E}">
        <p14:creationId xmlns:p14="http://schemas.microsoft.com/office/powerpoint/2010/main" val="1458975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BEBE496-1B16-4AA1-8757-6C14FE81E9B7}"/>
              </a:ext>
            </a:extLst>
          </p:cNvPr>
          <p:cNvSpPr/>
          <p:nvPr/>
        </p:nvSpPr>
        <p:spPr>
          <a:xfrm>
            <a:off x="709352" y="421993"/>
            <a:ext cx="1077329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400" dirty="0">
                <a:solidFill>
                  <a:prstClr val="black"/>
                </a:solidFill>
                <a:latin typeface="SassoonCRInfant" panose="02010503020300020003" pitchFamily="2" charset="0"/>
              </a:rPr>
              <a:t>Move onto column method.  When regrouping, write on top of the next digit.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2392182-098B-45D6-B8B0-6FE386FA40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347"/>
          <a:stretch/>
        </p:blipFill>
        <p:spPr>
          <a:xfrm>
            <a:off x="2161309" y="1868543"/>
            <a:ext cx="6616931" cy="497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671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231356"/>
            <a:ext cx="11518900" cy="5070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2700" indent="-6350" algn="ctr">
              <a:lnSpc>
                <a:spcPct val="107000"/>
              </a:lnSpc>
              <a:spcAft>
                <a:spcPts val="130"/>
              </a:spcAft>
            </a:pPr>
            <a:r>
              <a:rPr lang="en-GB" sz="6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assoonCRInfant" panose="02010503020300020003" pitchFamily="2" charset="0"/>
                <a:ea typeface="Calibri" panose="020F0502020204030204" pitchFamily="34" charset="0"/>
              </a:rPr>
              <a:t>Year 3</a:t>
            </a:r>
            <a:endParaRPr lang="en-GB" sz="5400" b="1" u="sng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SassoonCRInfant" panose="02010503020300020003" pitchFamily="2" charset="0"/>
              <a:ea typeface="Calibri" panose="020F0502020204030204" pitchFamily="34" charset="0"/>
            </a:endParaRPr>
          </a:p>
          <a:p>
            <a:pPr marL="78740" marR="23495" indent="-6350" algn="ctr">
              <a:lnSpc>
                <a:spcPct val="107000"/>
              </a:lnSpc>
              <a:spcAft>
                <a:spcPts val="225"/>
              </a:spcAft>
            </a:pPr>
            <a:r>
              <a:rPr lang="en-GB" sz="5400" dirty="0">
                <a:solidFill>
                  <a:srgbClr val="000000"/>
                </a:solidFill>
                <a:latin typeface="SassoonCRInfant" panose="02010503020300020003" pitchFamily="2" charset="0"/>
                <a:ea typeface="Calibri" panose="020F0502020204030204" pitchFamily="34" charset="0"/>
              </a:rPr>
              <a:t> </a:t>
            </a:r>
            <a:endParaRPr lang="en-GB" sz="3600" dirty="0">
              <a:solidFill>
                <a:srgbClr val="000000"/>
              </a:solidFill>
              <a:latin typeface="SassoonCRInfant" panose="02010503020300020003" pitchFamily="2" charset="0"/>
              <a:ea typeface="Calibri" panose="020F0502020204030204" pitchFamily="34" charset="0"/>
            </a:endParaRPr>
          </a:p>
          <a:p>
            <a:pPr marL="6350" marR="4445" indent="-6350" algn="ctr">
              <a:lnSpc>
                <a:spcPct val="107000"/>
              </a:lnSpc>
              <a:spcAft>
                <a:spcPts val="215"/>
              </a:spcAft>
            </a:pPr>
            <a:r>
              <a:rPr lang="en-GB" sz="6000" dirty="0">
                <a:solidFill>
                  <a:srgbClr val="0070C0"/>
                </a:solidFill>
                <a:latin typeface="SassoonCRInfant" panose="02010503020300020003" pitchFamily="2" charset="0"/>
                <a:ea typeface="Calibri" panose="020F0502020204030204" pitchFamily="34" charset="0"/>
              </a:rPr>
              <a:t>Divide 2-digit numbers by a single digit number (where there is no remainder in the answer)</a:t>
            </a:r>
            <a:endParaRPr lang="en-GB" sz="3600" dirty="0">
              <a:solidFill>
                <a:srgbClr val="000000"/>
              </a:solidFill>
              <a:effectLst/>
              <a:latin typeface="SassoonCRInfant" panose="02010503020300020003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84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9CAADD7-7B66-48DC-870A-13B40C818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03" y="161461"/>
            <a:ext cx="11625994" cy="22658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3FC472A-13CC-445E-A793-A02DEA631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9949" y="2376803"/>
            <a:ext cx="5820310" cy="4430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296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7A09EA0-79F8-4F1F-8230-05A6C207AE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919" y="182879"/>
            <a:ext cx="11256000" cy="176273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8954E9B-0F39-4677-B7DC-D2F1C3FBC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9712" y="2443943"/>
            <a:ext cx="7947308" cy="344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2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B2CCB34-9222-4785-903A-540BD8E3CD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6" t="10100" r="5407" b="1367"/>
          <a:stretch/>
        </p:blipFill>
        <p:spPr>
          <a:xfrm>
            <a:off x="6095999" y="3429000"/>
            <a:ext cx="5262079" cy="338390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2B81C85-70E0-42A0-A838-C7F29C1B06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901"/>
          <a:stretch/>
        </p:blipFill>
        <p:spPr>
          <a:xfrm>
            <a:off x="6132256" y="1445481"/>
            <a:ext cx="6102234" cy="179339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32CE6D4-4FDD-4D0A-9BB7-1377D9D61622}"/>
              </a:ext>
            </a:extLst>
          </p:cNvPr>
          <p:cNvSpPr/>
          <p:nvPr/>
        </p:nvSpPr>
        <p:spPr>
          <a:xfrm>
            <a:off x="526921" y="45098"/>
            <a:ext cx="10731720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SassoonCRInfant" panose="02010503020300020003" pitchFamily="2" charset="0"/>
              </a:rPr>
              <a:t>Reinforce addition from Year 2 using concrete </a:t>
            </a:r>
          </a:p>
          <a:p>
            <a:r>
              <a:rPr lang="en-GB" sz="4400" dirty="0">
                <a:solidFill>
                  <a:prstClr val="black"/>
                </a:solidFill>
                <a:latin typeface="SassoonCRInfant" panose="02010503020300020003" pitchFamily="2" charset="0"/>
              </a:rPr>
              <a:t>resources to add ones, tens and hundreds.  </a:t>
            </a:r>
          </a:p>
          <a:p>
            <a:r>
              <a:rPr lang="en-GB" sz="4400" dirty="0">
                <a:solidFill>
                  <a:prstClr val="black"/>
                </a:solidFill>
                <a:latin typeface="SassoonCRInfant" panose="02010503020300020003" pitchFamily="2" charset="0"/>
              </a:rPr>
              <a:t>‘Cherry’ method is used </a:t>
            </a:r>
          </a:p>
          <a:p>
            <a:r>
              <a:rPr lang="en-GB" sz="4400" dirty="0">
                <a:solidFill>
                  <a:prstClr val="black"/>
                </a:solidFill>
                <a:latin typeface="SassoonCRInfant" panose="02010503020300020003" pitchFamily="2" charset="0"/>
              </a:rPr>
              <a:t>to partition and add.</a:t>
            </a: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9C29AAC-8C86-413D-AA2C-F3F456026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46270"/>
            <a:ext cx="5519651" cy="354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67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3110" t="25926" r="43631" b="43149"/>
          <a:stretch/>
        </p:blipFill>
        <p:spPr>
          <a:xfrm>
            <a:off x="634999" y="635000"/>
            <a:ext cx="9148867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72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86C9531-B7B5-4C5E-BF2F-CD5EA9DE4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20" y="387359"/>
            <a:ext cx="11472359" cy="27881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D16AB04-21BB-46AF-B52A-DEF001908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719" y="3175462"/>
            <a:ext cx="3760037" cy="342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09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4800" y="231356"/>
            <a:ext cx="7048500" cy="4082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2700" indent="-6350" algn="ctr">
              <a:lnSpc>
                <a:spcPct val="107000"/>
              </a:lnSpc>
              <a:spcAft>
                <a:spcPts val="130"/>
              </a:spcAft>
            </a:pPr>
            <a:r>
              <a:rPr lang="en-GB" sz="6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assoonCRInfant" panose="02010503020300020003" pitchFamily="2" charset="0"/>
                <a:ea typeface="Calibri" panose="020F0502020204030204" pitchFamily="34" charset="0"/>
              </a:rPr>
              <a:t>Year 3</a:t>
            </a:r>
            <a:endParaRPr lang="en-GB" sz="5400" b="1" u="sng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SassoonCRInfant" panose="02010503020300020003" pitchFamily="2" charset="0"/>
              <a:ea typeface="Calibri" panose="020F0502020204030204" pitchFamily="34" charset="0"/>
            </a:endParaRPr>
          </a:p>
          <a:p>
            <a:pPr marL="78740" marR="23495" indent="-6350" algn="ctr">
              <a:lnSpc>
                <a:spcPct val="107000"/>
              </a:lnSpc>
              <a:spcAft>
                <a:spcPts val="225"/>
              </a:spcAft>
            </a:pPr>
            <a:r>
              <a:rPr lang="en-GB" sz="5400" dirty="0">
                <a:solidFill>
                  <a:srgbClr val="000000"/>
                </a:solidFill>
                <a:latin typeface="SassoonCRInfant" panose="02010503020300020003" pitchFamily="2" charset="0"/>
                <a:ea typeface="Calibri" panose="020F0502020204030204" pitchFamily="34" charset="0"/>
              </a:rPr>
              <a:t> </a:t>
            </a:r>
            <a:endParaRPr lang="en-GB" sz="3600" dirty="0">
              <a:solidFill>
                <a:srgbClr val="000000"/>
              </a:solidFill>
              <a:latin typeface="SassoonCRInfant" panose="02010503020300020003" pitchFamily="2" charset="0"/>
              <a:ea typeface="Calibri" panose="020F0502020204030204" pitchFamily="34" charset="0"/>
            </a:endParaRPr>
          </a:p>
          <a:p>
            <a:pPr marL="6350" marR="4445" indent="-6350" algn="ctr">
              <a:lnSpc>
                <a:spcPct val="107000"/>
              </a:lnSpc>
              <a:spcAft>
                <a:spcPts val="215"/>
              </a:spcAft>
            </a:pPr>
            <a:r>
              <a:rPr lang="en-GB" sz="6000" dirty="0">
                <a:solidFill>
                  <a:srgbClr val="0070C0"/>
                </a:solidFill>
                <a:latin typeface="SassoonCRInfant" panose="02010503020300020003" pitchFamily="2" charset="0"/>
                <a:ea typeface="Calibri" panose="020F0502020204030204" pitchFamily="34" charset="0"/>
              </a:rPr>
              <a:t>Subtract numbers with 3 digits</a:t>
            </a:r>
            <a:endParaRPr lang="en-GB" sz="3600" dirty="0">
              <a:solidFill>
                <a:srgbClr val="000000"/>
              </a:solidFill>
              <a:effectLst/>
              <a:latin typeface="SassoonCRInfant" panose="02010503020300020003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F7A1A90-F831-4A41-9CB6-566A713D6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31" y="465513"/>
            <a:ext cx="10965796" cy="129678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997FF21-537F-41FE-9759-9CBCED9AA5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507" y="2261006"/>
            <a:ext cx="5658282" cy="23359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47773CD-8FC1-4AED-B05F-AB7D6FAC80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82197" y="2020079"/>
            <a:ext cx="5291928" cy="43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26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B513640-3ACC-401C-97B6-506DD250B4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67" y="70658"/>
            <a:ext cx="10734546" cy="241867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05AA999-BC03-4B1B-BC79-72A87D979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551" y="2738436"/>
            <a:ext cx="8192528" cy="371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46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6085A52-D953-43F6-A6B9-FDE43E1BC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34" y="575989"/>
            <a:ext cx="11750732" cy="8704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97D5ACA-5707-4C7F-BA55-13723F8BD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88" y="1632684"/>
            <a:ext cx="9407636" cy="431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36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231356"/>
            <a:ext cx="11518900" cy="4082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marR="12700" indent="-6350" algn="ctr">
              <a:lnSpc>
                <a:spcPct val="107000"/>
              </a:lnSpc>
              <a:spcAft>
                <a:spcPts val="130"/>
              </a:spcAft>
            </a:pPr>
            <a:r>
              <a:rPr lang="en-GB" sz="66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SassoonCRInfant" panose="02010503020300020003" pitchFamily="2" charset="0"/>
                <a:ea typeface="Calibri" panose="020F0502020204030204" pitchFamily="34" charset="0"/>
              </a:rPr>
              <a:t>Year 3</a:t>
            </a:r>
            <a:endParaRPr lang="en-GB" sz="5400" b="1" u="sng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SassoonCRInfant" panose="02010503020300020003" pitchFamily="2" charset="0"/>
              <a:ea typeface="Calibri" panose="020F0502020204030204" pitchFamily="34" charset="0"/>
            </a:endParaRPr>
          </a:p>
          <a:p>
            <a:pPr marL="78740" marR="23495" indent="-6350" algn="ctr">
              <a:lnSpc>
                <a:spcPct val="107000"/>
              </a:lnSpc>
              <a:spcAft>
                <a:spcPts val="225"/>
              </a:spcAft>
            </a:pPr>
            <a:r>
              <a:rPr lang="en-GB" sz="5400" dirty="0">
                <a:solidFill>
                  <a:srgbClr val="000000"/>
                </a:solidFill>
                <a:latin typeface="SassoonCRInfant" panose="02010503020300020003" pitchFamily="2" charset="0"/>
                <a:ea typeface="Calibri" panose="020F0502020204030204" pitchFamily="34" charset="0"/>
              </a:rPr>
              <a:t> </a:t>
            </a:r>
            <a:endParaRPr lang="en-GB" sz="3600" dirty="0">
              <a:solidFill>
                <a:srgbClr val="000000"/>
              </a:solidFill>
              <a:latin typeface="SassoonCRInfant" panose="02010503020300020003" pitchFamily="2" charset="0"/>
              <a:ea typeface="Calibri" panose="020F0502020204030204" pitchFamily="34" charset="0"/>
            </a:endParaRPr>
          </a:p>
          <a:p>
            <a:pPr marL="6350" marR="4445" indent="-6350" algn="ctr">
              <a:lnSpc>
                <a:spcPct val="107000"/>
              </a:lnSpc>
              <a:spcAft>
                <a:spcPts val="215"/>
              </a:spcAft>
            </a:pPr>
            <a:r>
              <a:rPr lang="en-GB" sz="6000" dirty="0">
                <a:solidFill>
                  <a:srgbClr val="0070C0"/>
                </a:solidFill>
                <a:latin typeface="SassoonCRInfant" panose="02010503020300020003" pitchFamily="2" charset="0"/>
                <a:ea typeface="Calibri" panose="020F0502020204030204" pitchFamily="34" charset="0"/>
              </a:rPr>
              <a:t>Multiply 2-digits by a single digit number</a:t>
            </a:r>
            <a:endParaRPr lang="en-GB" sz="3600" dirty="0">
              <a:solidFill>
                <a:srgbClr val="000000"/>
              </a:solidFill>
              <a:effectLst/>
              <a:latin typeface="SassoonCRInfant" panose="02010503020300020003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81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Widescreen</PresentationFormat>
  <Paragraphs>22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SassoonCRInfant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HfL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Howard</dc:creator>
  <cp:lastModifiedBy>J Howard</cp:lastModifiedBy>
  <cp:revision>1</cp:revision>
  <dcterms:created xsi:type="dcterms:W3CDTF">2019-09-04T07:22:04Z</dcterms:created>
  <dcterms:modified xsi:type="dcterms:W3CDTF">2019-09-04T07:22:50Z</dcterms:modified>
</cp:coreProperties>
</file>